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73" r:id="rId1"/>
  </p:sldMasterIdLst>
  <p:notesMasterIdLst>
    <p:notesMasterId r:id="rId38"/>
  </p:notesMasterIdLst>
  <p:sldIdLst>
    <p:sldId id="315" r:id="rId2"/>
    <p:sldId id="487" r:id="rId3"/>
    <p:sldId id="421" r:id="rId4"/>
    <p:sldId id="448" r:id="rId5"/>
    <p:sldId id="495" r:id="rId6"/>
    <p:sldId id="500" r:id="rId7"/>
    <p:sldId id="498" r:id="rId8"/>
    <p:sldId id="488" r:id="rId9"/>
    <p:sldId id="491" r:id="rId10"/>
    <p:sldId id="451" r:id="rId11"/>
    <p:sldId id="463" r:id="rId12"/>
    <p:sldId id="458" r:id="rId13"/>
    <p:sldId id="482" r:id="rId14"/>
    <p:sldId id="376" r:id="rId15"/>
    <p:sldId id="440" r:id="rId16"/>
    <p:sldId id="426" r:id="rId17"/>
    <p:sldId id="485" r:id="rId18"/>
    <p:sldId id="428" r:id="rId19"/>
    <p:sldId id="480" r:id="rId20"/>
    <p:sldId id="478" r:id="rId21"/>
    <p:sldId id="464" r:id="rId22"/>
    <p:sldId id="483" r:id="rId23"/>
    <p:sldId id="479" r:id="rId24"/>
    <p:sldId id="481" r:id="rId25"/>
    <p:sldId id="437" r:id="rId26"/>
    <p:sldId id="422" r:id="rId27"/>
    <p:sldId id="489" r:id="rId28"/>
    <p:sldId id="438" r:id="rId29"/>
    <p:sldId id="447" r:id="rId30"/>
    <p:sldId id="494" r:id="rId31"/>
    <p:sldId id="496" r:id="rId32"/>
    <p:sldId id="501" r:id="rId33"/>
    <p:sldId id="497" r:id="rId34"/>
    <p:sldId id="435" r:id="rId35"/>
    <p:sldId id="454" r:id="rId36"/>
    <p:sldId id="412" r:id="rId37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EF"/>
    <a:srgbClr val="00297A"/>
    <a:srgbClr val="005DA2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14" autoAdjust="0"/>
    <p:restoredTop sz="92147" autoAdjust="0"/>
  </p:normalViewPr>
  <p:slideViewPr>
    <p:cSldViewPr snapToGrid="0">
      <p:cViewPr varScale="1">
        <p:scale>
          <a:sx n="59" d="100"/>
          <a:sy n="59" d="100"/>
        </p:scale>
        <p:origin x="476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16"/>
    </p:cViewPr>
  </p:sorterViewPr>
  <p:notesViewPr>
    <p:cSldViewPr snapToGrid="0">
      <p:cViewPr varScale="1">
        <p:scale>
          <a:sx n="80" d="100"/>
          <a:sy n="80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15539751-7F71-46DE-8D64-F2159CFBD4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0DA4A09-F47B-4B35-94C1-3423300F39E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5AFFED9-16B0-4C51-B128-5D01ECD8DCFF}" type="datetimeFigureOut">
              <a:rPr lang="ru-RU"/>
              <a:pPr>
                <a:defRPr/>
              </a:pPr>
              <a:t>10.06.2020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xmlns="" id="{3FD7F469-8A25-41E2-BC10-77FF5308F9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xmlns="" id="{DB75F715-FA9F-47B9-AA50-439EA40BEF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EF189CA-B0A8-4FA6-9C89-D05FD2E5018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B915A5A-B75F-4A1E-8845-9195915F27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046766C-D085-49AE-B9A1-E99ADC5539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06452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xmlns="" id="{9F78A4EC-13CD-4FE9-B7A0-873C9E5F0C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xmlns="" id="{0AC172C6-D8EE-425A-A721-200C43BBCC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xmlns="" id="{B3032C82-E81B-4489-B969-B756530EA2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13DE3051-DAF6-40AE-B9F5-636018650314}" type="slidenum">
              <a:rPr lang="ru-RU" altLang="ru-RU" smtClean="0">
                <a:latin typeface="Calibri" panose="020F0502020204030204" pitchFamily="34" charset="0"/>
              </a:rPr>
              <a:pPr/>
              <a:t>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743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>
            <a:extLst>
              <a:ext uri="{FF2B5EF4-FFF2-40B4-BE49-F238E27FC236}">
                <a16:creationId xmlns:a16="http://schemas.microsoft.com/office/drawing/2014/main" xmlns="" id="{8AB123E7-3FF9-42F4-B9B3-886F73F2BA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>
            <a:extLst>
              <a:ext uri="{FF2B5EF4-FFF2-40B4-BE49-F238E27FC236}">
                <a16:creationId xmlns:a16="http://schemas.microsoft.com/office/drawing/2014/main" xmlns="" id="{F064D799-5325-4516-8995-699D220D6D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4036" name="Номер слайда 3">
            <a:extLst>
              <a:ext uri="{FF2B5EF4-FFF2-40B4-BE49-F238E27FC236}">
                <a16:creationId xmlns:a16="http://schemas.microsoft.com/office/drawing/2014/main" xmlns="" id="{304C176E-12AE-448E-9A14-5A155173F1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4C302266-2C42-42CD-96E7-44C97623EFA2}" type="slidenum">
              <a:rPr lang="ru-RU" altLang="ru-RU" smtClean="0">
                <a:latin typeface="Calibri" panose="020F0502020204030204" pitchFamily="34" charset="0"/>
              </a:rPr>
              <a:pPr/>
              <a:t>32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251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>
            <a:extLst>
              <a:ext uri="{FF2B5EF4-FFF2-40B4-BE49-F238E27FC236}">
                <a16:creationId xmlns:a16="http://schemas.microsoft.com/office/drawing/2014/main" xmlns="" id="{59587944-F98D-48E1-BAEA-94DFB92737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>
            <a:extLst>
              <a:ext uri="{FF2B5EF4-FFF2-40B4-BE49-F238E27FC236}">
                <a16:creationId xmlns:a16="http://schemas.microsoft.com/office/drawing/2014/main" xmlns="" id="{CDE01448-1592-4DE9-88F6-09394B7F95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8132" name="Номер слайда 3">
            <a:extLst>
              <a:ext uri="{FF2B5EF4-FFF2-40B4-BE49-F238E27FC236}">
                <a16:creationId xmlns:a16="http://schemas.microsoft.com/office/drawing/2014/main" xmlns="" id="{C72480F8-1FF8-41AB-9977-C5081AA3EE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8971FB75-7910-442A-A71A-33D59CA8F8EC}" type="slidenum">
              <a:rPr lang="ru-RU" altLang="ru-RU" smtClean="0">
                <a:latin typeface="Calibri" panose="020F0502020204030204" pitchFamily="34" charset="0"/>
              </a:rPr>
              <a:pPr/>
              <a:t>33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49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6766C-D085-49AE-B9A1-E99ADC5539E7}" type="slidenum">
              <a:rPr lang="ru-RU" altLang="ru-RU" smtClean="0"/>
              <a:pPr>
                <a:defRPr/>
              </a:pPr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3918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>
            <a:extLst>
              <a:ext uri="{FF2B5EF4-FFF2-40B4-BE49-F238E27FC236}">
                <a16:creationId xmlns:a16="http://schemas.microsoft.com/office/drawing/2014/main" xmlns="" id="{71CB183A-0681-45C2-9409-92944D34BF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Заметки 2">
            <a:extLst>
              <a:ext uri="{FF2B5EF4-FFF2-40B4-BE49-F238E27FC236}">
                <a16:creationId xmlns:a16="http://schemas.microsoft.com/office/drawing/2014/main" xmlns="" id="{0311AAFF-8BB4-4BEF-B97F-1646B7E1F7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1204" name="Номер слайда 3">
            <a:extLst>
              <a:ext uri="{FF2B5EF4-FFF2-40B4-BE49-F238E27FC236}">
                <a16:creationId xmlns:a16="http://schemas.microsoft.com/office/drawing/2014/main" xmlns="" id="{901E1432-0481-4886-81D9-BFCD79EA42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A9BC829F-5DBA-46C3-BCAB-20F8FE52BEE7}" type="slidenum">
              <a:rPr lang="ru-RU" altLang="ru-RU" smtClean="0">
                <a:latin typeface="Calibri" panose="020F0502020204030204" pitchFamily="34" charset="0"/>
              </a:rPr>
              <a:pPr/>
              <a:t>35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777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>
            <a:extLst>
              <a:ext uri="{FF2B5EF4-FFF2-40B4-BE49-F238E27FC236}">
                <a16:creationId xmlns:a16="http://schemas.microsoft.com/office/drawing/2014/main" xmlns="" id="{6E85C5CA-05E4-4BF4-A55B-C5AC9B336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>
            <a:extLst>
              <a:ext uri="{FF2B5EF4-FFF2-40B4-BE49-F238E27FC236}">
                <a16:creationId xmlns:a16="http://schemas.microsoft.com/office/drawing/2014/main" xmlns="" id="{92C3B2A5-BB03-4293-A3BE-CA90BD1C95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3252" name="Номер слайда 3">
            <a:extLst>
              <a:ext uri="{FF2B5EF4-FFF2-40B4-BE49-F238E27FC236}">
                <a16:creationId xmlns:a16="http://schemas.microsoft.com/office/drawing/2014/main" xmlns="" id="{B09C7BA0-369B-4ACC-ACA8-CF4F39E296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5945286C-7765-4151-8DDE-B6730C8CAD20}" type="slidenum">
              <a:rPr lang="ru-RU" altLang="ru-RU" smtClean="0">
                <a:latin typeface="Calibri" panose="020F0502020204030204" pitchFamily="34" charset="0"/>
              </a:rPr>
              <a:pPr/>
              <a:t>36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999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>
            <a:extLst>
              <a:ext uri="{FF2B5EF4-FFF2-40B4-BE49-F238E27FC236}">
                <a16:creationId xmlns:a16="http://schemas.microsoft.com/office/drawing/2014/main" xmlns="" id="{E1199824-3902-4C25-AAFD-ECF9479663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>
            <a:extLst>
              <a:ext uri="{FF2B5EF4-FFF2-40B4-BE49-F238E27FC236}">
                <a16:creationId xmlns:a16="http://schemas.microsoft.com/office/drawing/2014/main" xmlns="" id="{48F48C92-D9A3-43C3-B7D9-8E87C00FAC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0244" name="Номер слайда 3">
            <a:extLst>
              <a:ext uri="{FF2B5EF4-FFF2-40B4-BE49-F238E27FC236}">
                <a16:creationId xmlns:a16="http://schemas.microsoft.com/office/drawing/2014/main" xmlns="" id="{EE9EA438-D605-410B-9C4A-07F47565EA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0E1ADFC4-C136-499B-890E-0DA056F7BB93}" type="slidenum">
              <a:rPr lang="ru-RU" altLang="ru-RU" smtClean="0">
                <a:latin typeface="Calibri" panose="020F0502020204030204" pitchFamily="34" charset="0"/>
              </a:rPr>
              <a:pPr/>
              <a:t>5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65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>
            <a:extLst>
              <a:ext uri="{FF2B5EF4-FFF2-40B4-BE49-F238E27FC236}">
                <a16:creationId xmlns:a16="http://schemas.microsoft.com/office/drawing/2014/main" xmlns="" id="{4505FC98-A36F-4F31-86C4-0A6F15F871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>
            <a:extLst>
              <a:ext uri="{FF2B5EF4-FFF2-40B4-BE49-F238E27FC236}">
                <a16:creationId xmlns:a16="http://schemas.microsoft.com/office/drawing/2014/main" xmlns="" id="{D60DD63A-4BA8-42C8-8A77-015B55C4D5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4340" name="Номер слайда 3">
            <a:extLst>
              <a:ext uri="{FF2B5EF4-FFF2-40B4-BE49-F238E27FC236}">
                <a16:creationId xmlns:a16="http://schemas.microsoft.com/office/drawing/2014/main" xmlns="" id="{4067B8F8-9CB5-42D6-B31D-6432847054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8142DFC9-5D96-421F-AA88-D8B9732FF6CE}" type="slidenum">
              <a:rPr lang="ru-RU" altLang="ru-RU" smtClean="0">
                <a:latin typeface="Calibri" panose="020F0502020204030204" pitchFamily="34" charset="0"/>
              </a:rPr>
              <a:pPr/>
              <a:t>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90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>
            <a:extLst>
              <a:ext uri="{FF2B5EF4-FFF2-40B4-BE49-F238E27FC236}">
                <a16:creationId xmlns:a16="http://schemas.microsoft.com/office/drawing/2014/main" xmlns="" id="{135CF3ED-DF9B-4087-AD38-5BCEC4011F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>
            <a:extLst>
              <a:ext uri="{FF2B5EF4-FFF2-40B4-BE49-F238E27FC236}">
                <a16:creationId xmlns:a16="http://schemas.microsoft.com/office/drawing/2014/main" xmlns="" id="{923D7A5D-57FD-4C9A-A1B9-D6A91C94A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7412" name="Номер слайда 3">
            <a:extLst>
              <a:ext uri="{FF2B5EF4-FFF2-40B4-BE49-F238E27FC236}">
                <a16:creationId xmlns:a16="http://schemas.microsoft.com/office/drawing/2014/main" xmlns="" id="{2BF87043-4C0A-4FC2-B2B1-E474F2E0FA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B3952354-ED04-4B3A-8D5C-19429A642E2D}" type="slidenum">
              <a:rPr lang="ru-RU" altLang="ru-RU" smtClean="0">
                <a:latin typeface="Calibri" panose="020F0502020204030204" pitchFamily="34" charset="0"/>
              </a:rPr>
              <a:pPr/>
              <a:t>10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718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>
            <a:extLst>
              <a:ext uri="{FF2B5EF4-FFF2-40B4-BE49-F238E27FC236}">
                <a16:creationId xmlns:a16="http://schemas.microsoft.com/office/drawing/2014/main" xmlns="" id="{B7C86D21-3C6A-4EC7-B846-9A0EBB80BE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>
            <a:extLst>
              <a:ext uri="{FF2B5EF4-FFF2-40B4-BE49-F238E27FC236}">
                <a16:creationId xmlns:a16="http://schemas.microsoft.com/office/drawing/2014/main" xmlns="" id="{B7D444DD-8C9C-4C27-8C3B-6F887CCB87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9460" name="Номер слайда 3">
            <a:extLst>
              <a:ext uri="{FF2B5EF4-FFF2-40B4-BE49-F238E27FC236}">
                <a16:creationId xmlns:a16="http://schemas.microsoft.com/office/drawing/2014/main" xmlns="" id="{9B150ADC-6385-4E91-87EA-81E5F86FBE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8F188C54-4AAD-4591-BB45-C07DCB7BED0F}" type="slidenum">
              <a:rPr lang="ru-RU" altLang="ru-RU" smtClean="0">
                <a:latin typeface="Calibri" panose="020F0502020204030204" pitchFamily="34" charset="0"/>
              </a:rPr>
              <a:pPr/>
              <a:t>11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22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xmlns="" id="{79574A85-D2BE-4DAF-9EF3-69AFD637CA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xmlns="" id="{AD00AC8A-0587-45D3-9F1B-BCF57496E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xmlns="" id="{D0DBB467-B5ED-4060-8871-5613819748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8EEE6FD3-1589-407C-B253-70C898DA994A}" type="slidenum">
              <a:rPr lang="ru-RU" altLang="ru-RU" smtClean="0">
                <a:latin typeface="Calibri" panose="020F0502020204030204" pitchFamily="34" charset="0"/>
              </a:rPr>
              <a:pPr/>
              <a:t>12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846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>
            <a:extLst>
              <a:ext uri="{FF2B5EF4-FFF2-40B4-BE49-F238E27FC236}">
                <a16:creationId xmlns:a16="http://schemas.microsoft.com/office/drawing/2014/main" xmlns="" id="{8B03F83D-07EA-4B95-A3D0-A95A8CC655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>
            <a:extLst>
              <a:ext uri="{FF2B5EF4-FFF2-40B4-BE49-F238E27FC236}">
                <a16:creationId xmlns:a16="http://schemas.microsoft.com/office/drawing/2014/main" xmlns="" id="{334AEED7-0599-459F-B203-AFB8B69EF4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3556" name="Номер слайда 3">
            <a:extLst>
              <a:ext uri="{FF2B5EF4-FFF2-40B4-BE49-F238E27FC236}">
                <a16:creationId xmlns:a16="http://schemas.microsoft.com/office/drawing/2014/main" xmlns="" id="{49568BB5-4B9C-407A-A85D-2E46F50537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86DCA7CC-75C9-4A61-BB00-59726F65656F}" type="slidenum">
              <a:rPr lang="ru-RU" altLang="ru-RU" smtClean="0">
                <a:latin typeface="Calibri" panose="020F0502020204030204" pitchFamily="34" charset="0"/>
              </a:rPr>
              <a:pPr/>
              <a:t>13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402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>
            <a:extLst>
              <a:ext uri="{FF2B5EF4-FFF2-40B4-BE49-F238E27FC236}">
                <a16:creationId xmlns:a16="http://schemas.microsoft.com/office/drawing/2014/main" xmlns="" id="{D74E82B9-DE35-4D04-B570-2A05356383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>
            <a:extLst>
              <a:ext uri="{FF2B5EF4-FFF2-40B4-BE49-F238E27FC236}">
                <a16:creationId xmlns:a16="http://schemas.microsoft.com/office/drawing/2014/main" xmlns="" id="{FD5815F3-A37F-4169-9F64-DFF0D6BC0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9700" name="Номер слайда 3">
            <a:extLst>
              <a:ext uri="{FF2B5EF4-FFF2-40B4-BE49-F238E27FC236}">
                <a16:creationId xmlns:a16="http://schemas.microsoft.com/office/drawing/2014/main" xmlns="" id="{131E2D1D-2A2E-4AF6-8600-95EA3314ED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70891844-00CC-4294-A72C-E8888BBE194A}" type="slidenum">
              <a:rPr lang="ru-RU" altLang="ru-RU" smtClean="0">
                <a:latin typeface="Calibri" panose="020F0502020204030204" pitchFamily="34" charset="0"/>
              </a:rPr>
              <a:pPr/>
              <a:t>18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818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>
            <a:extLst>
              <a:ext uri="{FF2B5EF4-FFF2-40B4-BE49-F238E27FC236}">
                <a16:creationId xmlns:a16="http://schemas.microsoft.com/office/drawing/2014/main" xmlns="" id="{28AF6306-EA68-4EEB-B84F-D717D55D5F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>
            <a:extLst>
              <a:ext uri="{FF2B5EF4-FFF2-40B4-BE49-F238E27FC236}">
                <a16:creationId xmlns:a16="http://schemas.microsoft.com/office/drawing/2014/main" xmlns="" id="{0DF4DF6E-A18C-4A6E-A2A9-A899D439E6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6084" name="Номер слайда 3">
            <a:extLst>
              <a:ext uri="{FF2B5EF4-FFF2-40B4-BE49-F238E27FC236}">
                <a16:creationId xmlns:a16="http://schemas.microsoft.com/office/drawing/2014/main" xmlns="" id="{CE263D14-53FD-4570-99C8-E81D6D130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fld id="{1DAD166E-181D-4F90-82D4-99ED79268CE6}" type="slidenum">
              <a:rPr lang="ru-RU" altLang="ru-RU" smtClean="0">
                <a:latin typeface="Calibri" panose="020F0502020204030204" pitchFamily="34" charset="0"/>
              </a:rPr>
              <a:pPr/>
              <a:t>31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664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1910F2-FFA7-4F4E-AF5C-87EEE409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80E4D-2B3C-40FE-B9CB-0FBFF42C1B7D}" type="datetimeFigureOut">
              <a:rPr lang="ru-RU"/>
              <a:pPr>
                <a:defRPr/>
              </a:pPr>
              <a:t>10.06.2020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43A4C0A-A0BA-42D0-8C9F-5F133C80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13A677D-E32C-424D-B57D-06F4965FB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A96B6-C312-4E93-9EA1-4A4058A7A5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746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238B918-5EA0-488A-A5A2-2B1C0A5DD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9F787-339F-433F-BB76-DD23E4429783}" type="datetimeFigureOut">
              <a:rPr lang="ru-RU"/>
              <a:pPr>
                <a:defRPr/>
              </a:pPr>
              <a:t>10.06.2020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5F1565-C95E-4717-AB2E-E6E58320A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A5B798B-A737-412E-A931-C6924D1F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834EF-E7C7-487C-98B0-F02734E04D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16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65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65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575A75-583F-40B7-9560-F48257F94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4A702-67D1-4DCE-87E0-2081F8EAF523}" type="datetimeFigureOut">
              <a:rPr lang="ru-RU"/>
              <a:pPr>
                <a:defRPr/>
              </a:pPr>
              <a:t>10.06.2020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41E3F48-4F7D-4A94-B99C-419E684F7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5039B4D-D948-4C7D-89FD-99C534ED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69176-243C-4D96-AE4C-C10990325B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0790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F68118-4DA6-4FE2-A470-0E3BB4D7D0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F42F7-EAC8-42BB-944F-6AD78C067F7D}" type="datetimeFigureOut">
              <a:rPr lang="ru-RU"/>
              <a:pPr>
                <a:defRPr/>
              </a:pPr>
              <a:t>10.06.2020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01B8AB-D076-4171-ADE9-CA2A9192FD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36C21A-D4A7-48C7-B24D-F6B50991F0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00717-3781-4AEF-A939-5BEFD7FB4A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239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C776795-BF71-46FE-ABFF-66186935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183D8-C682-498F-A0F1-F4586A7F3836}" type="datetimeFigureOut">
              <a:rPr lang="ru-RU"/>
              <a:pPr>
                <a:defRPr/>
              </a:pPr>
              <a:t>10.06.2020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CA7C7FC-E26A-4CD4-B60C-97FC2E54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8E5CC12-6A45-48B5-80F1-1B2C9DB98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158B7-F244-49CD-BE06-7979E2DACF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3742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7FA9270-AF06-413A-AF31-E848E9BB8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5502C-E606-4327-A826-1997341DDD66}" type="datetimeFigureOut">
              <a:rPr lang="ru-RU"/>
              <a:pPr>
                <a:defRPr/>
              </a:pPr>
              <a:t>10.06.2020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ADCBCA3-22F6-45FF-BF29-BD586BD9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6BC639-1681-4F54-8BA5-EBB7AACDE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98D36-5CD7-44CA-83F8-10C646884C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377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D08C395D-B160-4B60-9167-695CD3D6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31CE4-85C1-4782-86BF-683FBF6D2556}" type="datetimeFigureOut">
              <a:rPr lang="ru-RU"/>
              <a:pPr>
                <a:defRPr/>
              </a:pPr>
              <a:t>10.06.2020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C9DA0E86-7681-4986-A47F-6E1195940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5B4E2B21-B171-487D-98BA-ED4E4896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04CC0-4686-473C-93B4-F853C5C5D0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1806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518088A9-8B36-415D-9C4E-5C2B1E6F0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EA942-9C6C-45DE-B151-0970A8AEABD9}" type="datetimeFigureOut">
              <a:rPr lang="ru-RU"/>
              <a:pPr>
                <a:defRPr/>
              </a:pPr>
              <a:t>10.06.2020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C7ED01F2-8806-40B3-A816-971B7013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D5625565-8AFD-497B-939C-0E0E933CC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B22E8-6B9B-48FC-8EB3-49ADA1308D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1878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FB2ACD28-811E-4AC5-9BFF-BEAFBACCE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43D3A-0875-4DC1-BC40-DC24FA16C9EB}" type="datetimeFigureOut">
              <a:rPr lang="ru-RU"/>
              <a:pPr>
                <a:defRPr/>
              </a:pPr>
              <a:t>10.06.2020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B400CFA3-16F2-4ACD-93B9-B254CBE37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66B16388-095E-42C6-B52A-3C575FFB2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189ED-1C2B-4385-B771-63E77FD0EA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062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64681446-56B4-4087-8924-3A9B24112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D7EC5-6601-4C30-9427-931D5117C567}" type="datetimeFigureOut">
              <a:rPr lang="ru-RU"/>
              <a:pPr>
                <a:defRPr/>
              </a:pPr>
              <a:t>10.06.2020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BF595A44-7637-4BD6-AB7A-E7C60D392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B104F947-56BC-44C3-BC5E-ACCB23DE1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44C27-CB86-420E-B82C-8A552DA065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3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378809C0-D19A-4636-9B56-FDE843498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206E3-0DD2-4442-83AD-E01354B3D254}" type="datetimeFigureOut">
              <a:rPr lang="ru-RU"/>
              <a:pPr>
                <a:defRPr/>
              </a:pPr>
              <a:t>10.06.2020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BD4103B8-210A-4989-8443-D1AB4729E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D7D77956-7375-460A-A6B1-507EB5C2E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C86E0-A3E8-48BA-86D3-CD45BB9CE9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737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9A43630A-BAF1-41E8-89CC-1E59F4A4E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872E1-1D2C-484F-9320-343BF80568ED}" type="datetimeFigureOut">
              <a:rPr lang="ru-RU"/>
              <a:pPr>
                <a:defRPr/>
              </a:pPr>
              <a:t>10.06.2020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AEBDFAF2-40B2-440B-BF0B-3FEDFB065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903555EF-D901-4CD8-B9F9-07A6C5E69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4CE19-2990-40B6-944E-04041944A4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4088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xmlns="" id="{0FDD787F-018F-4C4C-B906-271E9561BB3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xmlns="" id="{C065A1FA-B4F7-4FAD-A856-83588614B2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634DF61-BECD-4D3B-B208-6C4CF0E25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C5A97B-A749-4B45-8C5D-0AB233773908}" type="datetimeFigureOut">
              <a:rPr lang="ru-RU"/>
              <a:pPr>
                <a:defRPr/>
              </a:pPr>
              <a:t>10.06.2020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0C7E24D-7BB3-44AB-A061-097AB5621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B76994A-4398-4AE6-92BF-634C9D847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4AF5026-3E14-40A9-A717-7604DFB55F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86" r:id="rId1"/>
    <p:sldLayoutId id="2147485087" r:id="rId2"/>
    <p:sldLayoutId id="2147485088" r:id="rId3"/>
    <p:sldLayoutId id="2147485089" r:id="rId4"/>
    <p:sldLayoutId id="2147485090" r:id="rId5"/>
    <p:sldLayoutId id="2147485091" r:id="rId6"/>
    <p:sldLayoutId id="2147485092" r:id="rId7"/>
    <p:sldLayoutId id="2147485093" r:id="rId8"/>
    <p:sldLayoutId id="2147485094" r:id="rId9"/>
    <p:sldLayoutId id="2147485095" r:id="rId10"/>
    <p:sldLayoutId id="2147485096" r:id="rId11"/>
    <p:sldLayoutId id="21474850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book-rmapo@mail.r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B32E2F-8895-4607-86BB-61F24DE6C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6275" y="192088"/>
            <a:ext cx="8299450" cy="19272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Министерство здравоохранения Российской Федерации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Федеральное государственное бюджетное образовательное учреждение дополнительного профессионального образования 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«РОССИЙСКАЯ МЕДИЦИНСКАЯ АКАДЕМИЯ НЕПРЕРЫВНОГО ПРОФЕССИОНАЛЬНОГО ОБРАЗОВАНИЯ»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  <a:t/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Tahoma" pitchFamily="34" charset="0"/>
              </a:rPr>
            </a:b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09392BF-5A41-4EF2-8A1D-7B8D270EC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8350" y="2365375"/>
            <a:ext cx="7886700" cy="3530600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endParaRPr lang="ru-RU" sz="28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sz="10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3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Научная библиотека Академии</a:t>
            </a:r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      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endParaRPr lang="ru-RU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              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endParaRPr lang="ru-RU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</a:rPr>
              <a:t>										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4E391F-437F-49A6-9AE2-E1EBF4213EC6}"/>
              </a:ext>
            </a:extLst>
          </p:cNvPr>
          <p:cNvSpPr txBox="1"/>
          <p:nvPr/>
        </p:nvSpPr>
        <p:spPr>
          <a:xfrm>
            <a:off x="2824163" y="5951538"/>
            <a:ext cx="6543675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Москва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2020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6DF63A3-899F-4AC5-80C2-303E39519D47}"/>
              </a:ext>
            </a:extLst>
          </p:cNvPr>
          <p:cNvSpPr/>
          <p:nvPr/>
        </p:nvSpPr>
        <p:spPr>
          <a:xfrm>
            <a:off x="7970838" y="5029200"/>
            <a:ext cx="345122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Зав. научной библиотекой ФГБОУ ДПО РМАНПО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В.Н. Скворцова</a:t>
            </a:r>
          </a:p>
        </p:txBody>
      </p:sp>
      <p:pic>
        <p:nvPicPr>
          <p:cNvPr id="4102" name="Рисунок 3">
            <a:extLst>
              <a:ext uri="{FF2B5EF4-FFF2-40B4-BE49-F238E27FC236}">
                <a16:creationId xmlns:a16="http://schemas.microsoft.com/office/drawing/2014/main" xmlns="" id="{B14660E7-BBC1-4584-8318-6B76A85C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4200525"/>
            <a:ext cx="24003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335DD0B-B6E8-4B11-AE00-2361A18DA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022" y="1624345"/>
            <a:ext cx="5649978" cy="3742661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11267" name="Прямоугольник 1">
            <a:extLst>
              <a:ext uri="{FF2B5EF4-FFF2-40B4-BE49-F238E27FC236}">
                <a16:creationId xmlns:a16="http://schemas.microsoft.com/office/drawing/2014/main" xmlns="" id="{93D7D954-C93D-4A8B-B6BA-EBDB98DFF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8" y="1093788"/>
            <a:ext cx="11179175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altLang="ru-RU" sz="2400" b="1" i="1" kern="9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В научной деятельности  Б.Е. </a:t>
            </a:r>
            <a:r>
              <a:rPr lang="ru-RU" altLang="ru-RU" sz="2400" b="1" i="1" kern="900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Вотчала</a:t>
            </a:r>
            <a:r>
              <a:rPr lang="ru-RU" altLang="ru-RU" sz="2400" b="1" i="1" kern="9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можно выделить три основных направления. Одним из первых в СССР он начал клиническое изучение </a:t>
            </a:r>
          </a:p>
          <a:p>
            <a:pPr>
              <a:defRPr/>
            </a:pPr>
            <a:r>
              <a:rPr lang="ru-RU" altLang="ru-RU" sz="2400" b="1" i="1" kern="9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венозного тонуса...</a:t>
            </a:r>
          </a:p>
          <a:p>
            <a:pPr>
              <a:defRPr/>
            </a:pPr>
            <a:endParaRPr lang="ru-RU" altLang="ru-RU" sz="1400" b="1" i="1" kern="900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ru-RU" altLang="ru-RU" sz="2400" b="1" i="1" kern="9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2400" b="1" i="1" kern="900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Вотчал</a:t>
            </a:r>
            <a:r>
              <a:rPr lang="ru-RU" altLang="ru-RU" sz="2400" b="1" i="1" kern="9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 Б.Е. был одним из ведущих </a:t>
            </a:r>
          </a:p>
          <a:p>
            <a:pPr>
              <a:defRPr/>
            </a:pPr>
            <a:r>
              <a:rPr lang="ru-RU" altLang="ru-RU" sz="2400" b="1" i="1" kern="9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пульмонологов страны. Итогом его </a:t>
            </a:r>
          </a:p>
          <a:p>
            <a:pPr>
              <a:defRPr/>
            </a:pPr>
            <a:r>
              <a:rPr lang="ru-RU" altLang="ru-RU" sz="2400" b="1" i="1" kern="9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многолетней работы в области пульмонологии </a:t>
            </a:r>
          </a:p>
          <a:p>
            <a:pPr>
              <a:defRPr/>
            </a:pPr>
            <a:r>
              <a:rPr lang="ru-RU" altLang="ru-RU" sz="2400" b="1" i="1" kern="9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был курс лекций для усовершенствования врачей. </a:t>
            </a:r>
          </a:p>
          <a:p>
            <a:pPr>
              <a:defRPr/>
            </a:pPr>
            <a:endParaRPr lang="ru-RU" altLang="ru-RU" sz="1400" b="1" i="1" kern="900" dirty="0">
              <a:solidFill>
                <a:srgbClr val="002060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ru-RU" altLang="ru-RU" sz="2400" b="1" i="1" kern="900" dirty="0">
                <a:solidFill>
                  <a:srgbClr val="002060"/>
                </a:solidFill>
                <a:cs typeface="Times New Roman" pitchFamily="18" charset="0"/>
              </a:rPr>
              <a:t>Борис Евгеньевич </a:t>
            </a:r>
            <a:r>
              <a:rPr lang="ru-RU" altLang="ru-RU" sz="2400" b="1" i="1" kern="900" dirty="0" err="1">
                <a:solidFill>
                  <a:srgbClr val="002060"/>
                </a:solidFill>
                <a:cs typeface="Times New Roman" pitchFamily="18" charset="0"/>
              </a:rPr>
              <a:t>Вотчал</a:t>
            </a:r>
            <a:r>
              <a:rPr lang="ru-RU" altLang="ru-RU" sz="2400" b="1" i="1" kern="900" dirty="0">
                <a:solidFill>
                  <a:srgbClr val="002060"/>
                </a:solidFill>
                <a:cs typeface="Times New Roman" pitchFamily="18" charset="0"/>
              </a:rPr>
              <a:t> явился основоположником </a:t>
            </a:r>
          </a:p>
          <a:p>
            <a:pPr>
              <a:defRPr/>
            </a:pPr>
            <a:r>
              <a:rPr lang="ru-RU" altLang="ru-RU" sz="2400" b="1" i="1" kern="900" dirty="0">
                <a:solidFill>
                  <a:srgbClr val="002060"/>
                </a:solidFill>
                <a:cs typeface="Times New Roman" pitchFamily="18" charset="0"/>
              </a:rPr>
              <a:t>новой науки — клинической фармакологии.</a:t>
            </a:r>
          </a:p>
          <a:p>
            <a:pPr>
              <a:defRPr/>
            </a:pPr>
            <a:endParaRPr lang="ru-RU" altLang="ru-RU" sz="1400" b="1" i="1" kern="900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ru-RU" altLang="ru-RU" sz="2400" b="1" i="1" kern="900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Вотчал</a:t>
            </a:r>
            <a:r>
              <a:rPr lang="ru-RU" altLang="ru-RU" sz="2400" b="1" i="1" kern="9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Б.Е. более 25 лет успешно работал в тесном контакте с инженерными коллективами, создающими медицинскую аппаратуру. </a:t>
            </a:r>
          </a:p>
          <a:p>
            <a:pPr>
              <a:defRPr/>
            </a:pPr>
            <a:r>
              <a:rPr lang="ru-RU" altLang="ru-RU" sz="2400" b="1" i="1" kern="9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При его непосредственном участии созданы многие отечественные приборы для функциональной диагностики. </a:t>
            </a:r>
          </a:p>
          <a:p>
            <a:pPr>
              <a:defRPr/>
            </a:pPr>
            <a:endParaRPr lang="ru-RU" altLang="ru-RU" sz="2400" b="1" i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lang="ru-RU" altLang="ru-RU" sz="2200" i="1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ru-RU" altLang="ru-RU" sz="2000" dirty="0">
                <a:latin typeface="+mn-lt"/>
              </a:rPr>
              <a:t/>
            </a:r>
            <a:br>
              <a:rPr lang="ru-RU" altLang="ru-RU" sz="2000" dirty="0">
                <a:latin typeface="+mn-lt"/>
              </a:rPr>
            </a:br>
            <a:endParaRPr lang="ru-RU" altLang="ru-RU" sz="2000" dirty="0">
              <a:latin typeface="+mn-lt"/>
            </a:endParaRPr>
          </a:p>
        </p:txBody>
      </p:sp>
      <p:pic>
        <p:nvPicPr>
          <p:cNvPr id="16388" name="Рисунок 2">
            <a:extLst>
              <a:ext uri="{FF2B5EF4-FFF2-40B4-BE49-F238E27FC236}">
                <a16:creationId xmlns:a16="http://schemas.microsoft.com/office/drawing/2014/main" xmlns="" id="{43C45342-F132-4E2E-9AF3-5291A2B2D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6AC2C0C-515D-434C-8DC4-4799D1C96C27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Вотчал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 Евгеньевич (1895-1971)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>
            <a:extLst>
              <a:ext uri="{FF2B5EF4-FFF2-40B4-BE49-F238E27FC236}">
                <a16:creationId xmlns:a16="http://schemas.microsoft.com/office/drawing/2014/main" xmlns="" id="{A935B02C-C270-41B5-9C87-9BEEDA5BA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1257300"/>
            <a:ext cx="8205788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8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«…Несмотря на большую загруженность врача, </a:t>
            </a:r>
            <a:endParaRPr lang="en-US" altLang="ru-RU" sz="2800" b="1" i="1" dirty="0" smtClean="0">
              <a:solidFill>
                <a:srgbClr val="002060"/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ru-RU" altLang="ru-RU" sz="2800" b="1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я </a:t>
            </a:r>
            <a:r>
              <a:rPr lang="ru-RU" altLang="ru-RU" sz="28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считаю очень полезным рекомендовать больному зайти показаться врачу после выздоровления или значительного улучшения. Это полезно с двух сторон.</a:t>
            </a:r>
          </a:p>
          <a:p>
            <a:pPr>
              <a:defRPr/>
            </a:pPr>
            <a:r>
              <a:rPr lang="ru-RU" altLang="ru-RU" sz="28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Видимый эффект поднимает веру врача в себя. Растет и вера больного во врача, который интересуется самочувствием больного и добросовестно хочет проверить, правильно ли он лечит…».</a:t>
            </a:r>
          </a:p>
          <a:p>
            <a:pPr>
              <a:defRPr/>
            </a:pPr>
            <a:r>
              <a:rPr lang="ru-RU" altLang="ru-RU" sz="24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             Б.Е. Вотчал. Из выступления на конференции</a:t>
            </a: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8435" name="Picture 6" descr="http://visualrian.ru/images/old_preview/57/60/576083_preview.jpg">
            <a:extLst>
              <a:ext uri="{FF2B5EF4-FFF2-40B4-BE49-F238E27FC236}">
                <a16:creationId xmlns:a16="http://schemas.microsoft.com/office/drawing/2014/main" xmlns="" id="{B203DFC8-B87D-4A41-8AF3-203D46031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463" y="2460171"/>
            <a:ext cx="2492679" cy="339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2">
            <a:extLst>
              <a:ext uri="{FF2B5EF4-FFF2-40B4-BE49-F238E27FC236}">
                <a16:creationId xmlns:a16="http://schemas.microsoft.com/office/drawing/2014/main" xmlns="" id="{1A8B34C0-3F37-4035-B93D-C4E99055F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14CE80-4B92-4F95-9F9B-16FB4AA69A46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Вотчал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 Евгеньевич (1895-1971)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/>
          <a:stretch/>
        </p:blipFill>
        <p:spPr>
          <a:xfrm>
            <a:off x="8610973" y="1481590"/>
            <a:ext cx="3390154" cy="4371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>
            <a:extLst>
              <a:ext uri="{FF2B5EF4-FFF2-40B4-BE49-F238E27FC236}">
                <a16:creationId xmlns:a16="http://schemas.microsoft.com/office/drawing/2014/main" xmlns="" id="{B672F329-1F87-445D-B079-9DD790B7E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8175" y="1616076"/>
            <a:ext cx="624840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altLang="ru-RU" sz="24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«…В моих глазах после полувека врачебной работы профессия врача представляется самой трудной, предъявляющей наибольшие требования к человеческим качествам… Без постоянной работы врача над собой, без развития нужных человеческих качеств она может стать тяжелой обязанностью. Но, по существу, это, конечно, самая интересная и самая увлекательная профессия в мире…». </a:t>
            </a:r>
            <a:endParaRPr lang="ru-RU" alt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</a:br>
            <a:endParaRPr lang="ru-RU" alt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Рисунок 1">
            <a:extLst>
              <a:ext uri="{FF2B5EF4-FFF2-40B4-BE49-F238E27FC236}">
                <a16:creationId xmlns:a16="http://schemas.microsoft.com/office/drawing/2014/main" xmlns="" id="{46E65F24-2E3C-4567-81C0-C8CA19676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676400"/>
            <a:ext cx="54133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Рисунок 2">
            <a:extLst>
              <a:ext uri="{FF2B5EF4-FFF2-40B4-BE49-F238E27FC236}">
                <a16:creationId xmlns:a16="http://schemas.microsoft.com/office/drawing/2014/main" xmlns="" id="{205B741E-E020-47F9-8549-560D78AC5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2084F2A-A355-42A3-B6B3-E8201AE1278B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Вотчал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 Евгеньевич (1895-1971)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438BAFF-8B3F-4291-AFDF-CBB2CCDFF1AF}"/>
              </a:ext>
            </a:extLst>
          </p:cNvPr>
          <p:cNvSpPr/>
          <p:nvPr/>
        </p:nvSpPr>
        <p:spPr>
          <a:xfrm>
            <a:off x="3827463" y="5851525"/>
            <a:ext cx="5564187" cy="401638"/>
          </a:xfrm>
          <a:prstGeom prst="rect">
            <a:avLst/>
          </a:prstGeom>
        </p:spPr>
        <p:txBody>
          <a:bodyPr wrap="none"/>
          <a:lstStyle/>
          <a:p>
            <a:pPr>
              <a:defRPr/>
            </a:pPr>
            <a:r>
              <a:rPr lang="ru-RU" altLang="ru-RU" sz="24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Б.Е. Вотчал. Из доклада на симпозиуме.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D3DE5FB-2CD8-4D14-9B92-15F418F475DB}"/>
              </a:ext>
            </a:extLst>
          </p:cNvPr>
          <p:cNvSpPr/>
          <p:nvPr/>
        </p:nvSpPr>
        <p:spPr>
          <a:xfrm>
            <a:off x="1749425" y="179388"/>
            <a:ext cx="8548688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36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7C497B1-B7FE-4BCD-A145-AF8B79265C5F}"/>
              </a:ext>
            </a:extLst>
          </p:cNvPr>
          <p:cNvSpPr/>
          <p:nvPr/>
        </p:nvSpPr>
        <p:spPr>
          <a:xfrm>
            <a:off x="3113088" y="3990975"/>
            <a:ext cx="6096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2532" name="Рисунок 1">
            <a:extLst>
              <a:ext uri="{FF2B5EF4-FFF2-40B4-BE49-F238E27FC236}">
                <a16:creationId xmlns:a16="http://schemas.microsoft.com/office/drawing/2014/main" xmlns="" id="{1559E4C8-1321-4D9D-9F62-4FD1A4C09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t="7277" r="18211" b="2606"/>
          <a:stretch>
            <a:fillRect/>
          </a:stretch>
        </p:blipFill>
        <p:spPr bwMode="auto">
          <a:xfrm>
            <a:off x="314325" y="1314450"/>
            <a:ext cx="3635375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3D09A67-364D-49D4-BC9F-F4E126CD9058}"/>
              </a:ext>
            </a:extLst>
          </p:cNvPr>
          <p:cNvSpPr txBox="1"/>
          <p:nvPr/>
        </p:nvSpPr>
        <p:spPr>
          <a:xfrm>
            <a:off x="4232275" y="1314450"/>
            <a:ext cx="7685088" cy="4837113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 Барельеф с памятной таблички на здании, в котором </a:t>
            </a:r>
            <a:r>
              <a:rPr lang="ru-RU" sz="2400" b="1" i="1" dirty="0" err="1">
                <a:solidFill>
                  <a:srgbClr val="002060"/>
                </a:solidFill>
                <a:latin typeface="+mn-lt"/>
              </a:rPr>
              <a:t>Вотчал</a:t>
            </a: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 Б. Е. работал с 1952 по 1971 гг.</a:t>
            </a:r>
          </a:p>
          <a:p>
            <a:pPr>
              <a:defRPr/>
            </a:pPr>
            <a:endParaRPr lang="ru-RU" sz="2400" b="1" i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Мемориальная доска Б.Е. </a:t>
            </a:r>
            <a:r>
              <a:rPr lang="ru-RU" sz="2400" b="1" i="1" dirty="0" err="1">
                <a:solidFill>
                  <a:srgbClr val="002060"/>
                </a:solidFill>
                <a:latin typeface="+mn-lt"/>
              </a:rPr>
              <a:t>Вотчалу</a:t>
            </a: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, действительному члену Академии наук СССР, заслуженному деятелю науки РСФСР. С профильным барельефом, бронза,</a:t>
            </a:r>
            <a:r>
              <a:rPr lang="en-US" sz="2400" b="1" i="1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1977</a:t>
            </a:r>
            <a:r>
              <a:rPr lang="en-US" sz="24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г.</a:t>
            </a:r>
          </a:p>
          <a:p>
            <a:pPr>
              <a:defRPr/>
            </a:pPr>
            <a:endParaRPr lang="en-US" sz="2400" b="1" i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Архитектор И. А. Шадрин</a:t>
            </a:r>
          </a:p>
          <a:p>
            <a:pPr>
              <a:defRPr/>
            </a:pPr>
            <a:endParaRPr lang="en-US" sz="2400" b="1" i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Адрес: </a:t>
            </a:r>
            <a:r>
              <a:rPr lang="ru-RU" sz="2400" b="1" i="1" dirty="0" err="1">
                <a:solidFill>
                  <a:srgbClr val="002060"/>
                </a:solidFill>
                <a:latin typeface="+mn-lt"/>
              </a:rPr>
              <a:t>Боткинский</a:t>
            </a: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 2-й пр., дом 5, корп. 11.</a:t>
            </a:r>
          </a:p>
          <a:p>
            <a:pPr>
              <a:defRPr/>
            </a:pPr>
            <a:endParaRPr lang="ru-RU" sz="2400" b="1" i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endParaRPr lang="ru-RU" sz="2400" b="1" i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endParaRPr lang="ru-RU" sz="2400" b="1" i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endParaRPr lang="ru-RU" sz="2400" b="1" i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endParaRPr lang="ru-RU" sz="2400" b="1" i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endParaRPr lang="ru-RU" sz="2400" b="1" i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endParaRPr lang="ru-RU" sz="2400" b="1" i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endParaRPr lang="ru-RU" sz="24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2534" name="Рисунок 2">
            <a:extLst>
              <a:ext uri="{FF2B5EF4-FFF2-40B4-BE49-F238E27FC236}">
                <a16:creationId xmlns:a16="http://schemas.microsoft.com/office/drawing/2014/main" xmlns="" id="{FD9237A4-5568-4A6E-91E4-639E6BAAC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3D80063-A98E-43A3-AE60-CAB6175D7345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Вотчал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 Евгеньевич (1895-1971)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FBD10D52-94FB-4006-AD2D-4A7F916D55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29413" y="4389438"/>
            <a:ext cx="777875" cy="541337"/>
          </a:xfrm>
        </p:spPr>
        <p:txBody>
          <a:bodyPr rtlCol="0"/>
          <a:lstStyle/>
          <a:p>
            <a:pPr marL="3409950" indent="-34099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483" name="Объект 1">
            <a:extLst>
              <a:ext uri="{FF2B5EF4-FFF2-40B4-BE49-F238E27FC236}">
                <a16:creationId xmlns:a16="http://schemas.microsoft.com/office/drawing/2014/main" xmlns="" id="{6888FC4C-5F61-4EC7-9DE4-3FCEC5016EA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 rot="10800000" flipV="1">
            <a:off x="2492375" y="1038225"/>
            <a:ext cx="6288088" cy="515938"/>
          </a:xfrm>
        </p:spPr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altLang="ru-RU" b="1" i="1" dirty="0">
                <a:solidFill>
                  <a:srgbClr val="0070C0"/>
                </a:solidFill>
                <a:latin typeface="+mj-lt"/>
              </a:rPr>
              <a:t>КЛИНИЧЕСКАЯ  ФАРМАКОЛОГИЯ</a:t>
            </a:r>
          </a:p>
        </p:txBody>
      </p:sp>
      <p:pic>
        <p:nvPicPr>
          <p:cNvPr id="24580" name="Рисунок 2">
            <a:extLst>
              <a:ext uri="{FF2B5EF4-FFF2-40B4-BE49-F238E27FC236}">
                <a16:creationId xmlns:a16="http://schemas.microsoft.com/office/drawing/2014/main" xmlns="" id="{7183B479-6025-4B71-A543-010AD694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1554163"/>
            <a:ext cx="32480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FFF94D8-9651-4635-8BA4-C4B847FDA743}"/>
              </a:ext>
            </a:extLst>
          </p:cNvPr>
          <p:cNvSpPr/>
          <p:nvPr/>
        </p:nvSpPr>
        <p:spPr>
          <a:xfrm>
            <a:off x="7507288" y="4592638"/>
            <a:ext cx="777875" cy="711200"/>
          </a:xfrm>
          <a:prstGeom prst="rect">
            <a:avLst/>
          </a:prstGeom>
        </p:spPr>
        <p:txBody>
          <a:bodyPr/>
          <a:lstStyle/>
          <a:p>
            <a:pPr defTabSz="914400">
              <a:spcBef>
                <a:spcPct val="20000"/>
              </a:spcBef>
              <a:defRPr/>
            </a:pPr>
            <a:endParaRPr lang="ru-RU" altLang="ru-RU" sz="28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defTabSz="914400">
              <a:spcBef>
                <a:spcPct val="20000"/>
              </a:spcBef>
              <a:defRPr/>
            </a:pPr>
            <a:endParaRPr lang="ru-RU" altLang="ru-RU" sz="32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582" name="Прямоугольник 7">
            <a:extLst>
              <a:ext uri="{FF2B5EF4-FFF2-40B4-BE49-F238E27FC236}">
                <a16:creationId xmlns:a16="http://schemas.microsoft.com/office/drawing/2014/main" xmlns="" id="{2BA40F58-86B1-41B8-9DD7-6EA496983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0050" y="5375275"/>
            <a:ext cx="489426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buFontTx/>
              <a:buNone/>
            </a:pPr>
            <a:r>
              <a:rPr lang="ru-RU" altLang="ru-RU" sz="24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Б.Е. Вотчал, 1962 г.</a:t>
            </a:r>
          </a:p>
        </p:txBody>
      </p:sp>
      <p:sp>
        <p:nvSpPr>
          <p:cNvPr id="22535" name="Прямоугольник 8">
            <a:extLst>
              <a:ext uri="{FF2B5EF4-FFF2-40B4-BE49-F238E27FC236}">
                <a16:creationId xmlns:a16="http://schemas.microsoft.com/office/drawing/2014/main" xmlns="" id="{12C1DD61-A10C-446A-9A64-692D254B3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713" y="6256338"/>
            <a:ext cx="8235950" cy="4445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buFontTx/>
              <a:buNone/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Из презентации член-корр. РАН, д.м.н., профессора Д.А. Сычева, 2016 г.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D68DF7F-0FEE-4E57-91E7-BFE533F52A8F}"/>
              </a:ext>
            </a:extLst>
          </p:cNvPr>
          <p:cNvSpPr/>
          <p:nvPr/>
        </p:nvSpPr>
        <p:spPr>
          <a:xfrm>
            <a:off x="350838" y="2090738"/>
            <a:ext cx="7934325" cy="3038475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20000"/>
              </a:spcBef>
              <a:defRPr/>
            </a:pPr>
            <a:r>
              <a:rPr lang="ru-RU" altLang="ru-RU" sz="2800" b="1" kern="0" dirty="0">
                <a:solidFill>
                  <a:srgbClr val="002060"/>
                </a:solidFill>
                <a:latin typeface="+mn-lt"/>
              </a:rPr>
              <a:t>«</a:t>
            </a:r>
            <a:r>
              <a:rPr lang="ru-RU" altLang="ru-RU" sz="28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Клиническая фармакология выявляет индивидуальные различия в действии лекарств в зависимости от особенностей больного и деталей патогенеза заболевания. Это создает основания для борьбы с самым большим недостатком фармакотерапии — шаблоном»</a:t>
            </a:r>
          </a:p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4585" name="Рисунок 2">
            <a:extLst>
              <a:ext uri="{FF2B5EF4-FFF2-40B4-BE49-F238E27FC236}">
                <a16:creationId xmlns:a16="http://schemas.microsoft.com/office/drawing/2014/main" xmlns="" id="{C3FC1252-5F93-4175-8BF7-52BEF078B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7AC2796-65AB-4523-8722-656C60673440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Вотчал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 Евгеньевич (1895-1971)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2DDC219C-58CE-486B-B4A3-BBE8E12B07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29413" y="4389438"/>
            <a:ext cx="777875" cy="541337"/>
          </a:xfrm>
        </p:spPr>
        <p:txBody>
          <a:bodyPr rtlCol="0"/>
          <a:lstStyle/>
          <a:p>
            <a:pPr marL="3409950" indent="-34099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70709CA-66D9-4CC3-92C8-DA1E5DDDF16E}"/>
              </a:ext>
            </a:extLst>
          </p:cNvPr>
          <p:cNvSpPr/>
          <p:nvPr/>
        </p:nvSpPr>
        <p:spPr>
          <a:xfrm>
            <a:off x="7285038" y="4559300"/>
            <a:ext cx="777875" cy="711200"/>
          </a:xfrm>
          <a:prstGeom prst="rect">
            <a:avLst/>
          </a:prstGeom>
        </p:spPr>
        <p:txBody>
          <a:bodyPr/>
          <a:lstStyle/>
          <a:p>
            <a:pPr defTabSz="914400">
              <a:spcBef>
                <a:spcPct val="20000"/>
              </a:spcBef>
              <a:defRPr/>
            </a:pPr>
            <a:endParaRPr lang="ru-RU" altLang="ru-RU" sz="28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defTabSz="914400">
              <a:spcBef>
                <a:spcPct val="20000"/>
              </a:spcBef>
              <a:defRPr/>
            </a:pPr>
            <a:endParaRPr lang="ru-RU" altLang="ru-RU" sz="32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604" name="Прямоугольник 7">
            <a:extLst>
              <a:ext uri="{FF2B5EF4-FFF2-40B4-BE49-F238E27FC236}">
                <a16:creationId xmlns:a16="http://schemas.microsoft.com/office/drawing/2014/main" xmlns="" id="{F1951D7F-0832-4044-B211-51F32517B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5818188"/>
            <a:ext cx="48942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buFontTx/>
              <a:buNone/>
            </a:pPr>
            <a:endParaRPr lang="ru-RU" altLang="ru-RU" sz="24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78FAF48-35B7-40EF-BCD1-D7C2EB5EC44C}"/>
              </a:ext>
            </a:extLst>
          </p:cNvPr>
          <p:cNvSpPr/>
          <p:nvPr/>
        </p:nvSpPr>
        <p:spPr>
          <a:xfrm>
            <a:off x="1412875" y="3608388"/>
            <a:ext cx="617538" cy="522287"/>
          </a:xfrm>
          <a:prstGeom prst="rect">
            <a:avLst/>
          </a:prstGeom>
        </p:spPr>
        <p:txBody>
          <a:bodyPr/>
          <a:lstStyle/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5606" name="Прямоугольник 2">
            <a:extLst>
              <a:ext uri="{FF2B5EF4-FFF2-40B4-BE49-F238E27FC236}">
                <a16:creationId xmlns:a16="http://schemas.microsoft.com/office/drawing/2014/main" xmlns="" id="{6CC9BCF3-6BF7-46EC-8D97-30B065140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1755775"/>
            <a:ext cx="3208337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ru-RU" altLang="ru-RU" sz="1800" b="1" i="1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5607" name="Прямоугольник 7">
            <a:extLst>
              <a:ext uri="{FF2B5EF4-FFF2-40B4-BE49-F238E27FC236}">
                <a16:creationId xmlns:a16="http://schemas.microsoft.com/office/drawing/2014/main" xmlns="" id="{0129CD8D-F4BA-45D6-A1B9-654446C51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2882900"/>
            <a:ext cx="14097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ru-RU" altLang="ru-RU" sz="1600" b="1" i="1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9590AA0-3466-4FA7-9289-DB9631C60195}"/>
              </a:ext>
            </a:extLst>
          </p:cNvPr>
          <p:cNvSpPr/>
          <p:nvPr/>
        </p:nvSpPr>
        <p:spPr>
          <a:xfrm>
            <a:off x="450850" y="1841500"/>
            <a:ext cx="7829550" cy="722313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914400" eaLnBrk="1" hangingPunct="1">
              <a:defRPr/>
            </a:pPr>
            <a:r>
              <a:rPr lang="ru-RU" alt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Доклад Всемирной </a:t>
            </a:r>
            <a:r>
              <a:rPr lang="ru-RU" alt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организации</a:t>
            </a:r>
            <a:r>
              <a:rPr lang="ru-RU" alt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здравоохранения</a:t>
            </a:r>
            <a:endParaRPr lang="ru-RU" altLang="ru-RU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09" name="Прямоугольник 11">
            <a:extLst>
              <a:ext uri="{FF2B5EF4-FFF2-40B4-BE49-F238E27FC236}">
                <a16:creationId xmlns:a16="http://schemas.microsoft.com/office/drawing/2014/main" xmlns="" id="{203C87D0-3A94-4601-8576-4E5F510AB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3300" y="2185988"/>
            <a:ext cx="147637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600" b="1" i="1">
              <a:solidFill>
                <a:srgbClr val="00206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610" name="Прямоугольник 6">
            <a:extLst>
              <a:ext uri="{FF2B5EF4-FFF2-40B4-BE49-F238E27FC236}">
                <a16:creationId xmlns:a16="http://schemas.microsoft.com/office/drawing/2014/main" xmlns="" id="{4D9E4F32-04E6-4545-8849-61EA195DD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7063" y="5197475"/>
            <a:ext cx="50292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ru-RU" altLang="ru-RU" sz="1800" b="1" i="1">
              <a:solidFill>
                <a:srgbClr val="00206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C906BAC-EB2A-4B3E-86A5-C79737FEAE35}"/>
              </a:ext>
            </a:extLst>
          </p:cNvPr>
          <p:cNvSpPr/>
          <p:nvPr/>
        </p:nvSpPr>
        <p:spPr>
          <a:xfrm>
            <a:off x="450850" y="2362200"/>
            <a:ext cx="6275388" cy="29670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  <a:defRPr/>
            </a:pPr>
            <a:endParaRPr lang="ru-RU" sz="2400" b="1" i="1" dirty="0">
              <a:solidFill>
                <a:srgbClr val="002060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Клиническая фармакология: задачи, организация обслуживания и подготовка кадров. Доклад исследовательской группы ВОЗ. – Москва-Женева: Медицина - ВОЗ, 1971. – 26 с. – (ВОЗ. Серия технических докладов № 446).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24" name="Рисунок 17" descr="Изображение выглядит как текст, квитан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F1BA9BBF-A13A-468E-BDF2-BBA5DEE51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8636" r="2650" b="5466"/>
          <a:stretch>
            <a:fillRect/>
          </a:stretch>
        </p:blipFill>
        <p:spPr bwMode="auto">
          <a:xfrm>
            <a:off x="9051926" y="2014538"/>
            <a:ext cx="2459038" cy="3314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425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26FE892-EA75-480D-99B1-349C634F8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4682" t="3194" r="7632" b="7536"/>
          <a:stretch>
            <a:fillRect/>
          </a:stretch>
        </p:blipFill>
        <p:spPr bwMode="auto">
          <a:xfrm>
            <a:off x="6673851" y="3033712"/>
            <a:ext cx="2476500" cy="3306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5614" name="Рисунок 2">
            <a:extLst>
              <a:ext uri="{FF2B5EF4-FFF2-40B4-BE49-F238E27FC236}">
                <a16:creationId xmlns:a16="http://schemas.microsoft.com/office/drawing/2014/main" xmlns="" id="{DC0B1D9E-6B2B-4F4A-B3A4-70378204D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86BE716-1E58-46D6-B12E-C51986AB61E8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бъект 1">
            <a:extLst>
              <a:ext uri="{FF2B5EF4-FFF2-40B4-BE49-F238E27FC236}">
                <a16:creationId xmlns:a16="http://schemas.microsoft.com/office/drawing/2014/main" xmlns="" id="{F2586ED3-24EC-4A02-9A65-11635D1BC86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532063" y="1068388"/>
            <a:ext cx="6519862" cy="5461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altLang="ru-RU" b="1" i="1" dirty="0">
                <a:solidFill>
                  <a:srgbClr val="0070C0"/>
                </a:solidFill>
                <a:latin typeface="+mj-lt"/>
              </a:rPr>
              <a:t>КЛИНИЧЕСКАЯ  ФАРМАКОЛОГИЯ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08CEDB3-7018-4382-94B0-D490C0ADA7F7}"/>
              </a:ext>
            </a:extLst>
          </p:cNvPr>
          <p:cNvSpPr txBox="1"/>
          <p:nvPr/>
        </p:nvSpPr>
        <p:spPr>
          <a:xfrm>
            <a:off x="2030413" y="255588"/>
            <a:ext cx="6713537" cy="688975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библиотека Академии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5">
            <a:extLst>
              <a:ext uri="{FF2B5EF4-FFF2-40B4-BE49-F238E27FC236}">
                <a16:creationId xmlns:a16="http://schemas.microsoft.com/office/drawing/2014/main" xmlns="" id="{F607C92D-774D-4D76-B9E8-F747A7691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7" r="19289"/>
          <a:stretch>
            <a:fillRect/>
          </a:stretch>
        </p:blipFill>
        <p:spPr bwMode="auto">
          <a:xfrm>
            <a:off x="73025" y="428625"/>
            <a:ext cx="2301875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Рисунок 3">
            <a:extLst>
              <a:ext uri="{FF2B5EF4-FFF2-40B4-BE49-F238E27FC236}">
                <a16:creationId xmlns:a16="http://schemas.microsoft.com/office/drawing/2014/main" xmlns="" id="{93B80824-70D7-4655-B0B0-C3B6519E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4143" r="5151" b="5524"/>
          <a:stretch>
            <a:fillRect/>
          </a:stretch>
        </p:blipFill>
        <p:spPr bwMode="auto">
          <a:xfrm>
            <a:off x="1147763" y="1919288"/>
            <a:ext cx="24542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Рисунок 7">
            <a:extLst>
              <a:ext uri="{FF2B5EF4-FFF2-40B4-BE49-F238E27FC236}">
                <a16:creationId xmlns:a16="http://schemas.microsoft.com/office/drawing/2014/main" xmlns="" id="{97CC8B4A-4A28-4317-BC10-A6777EE9C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3429000"/>
            <a:ext cx="22225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6229D5D-382E-4091-82A0-4F1947D8647F}"/>
              </a:ext>
            </a:extLst>
          </p:cNvPr>
          <p:cNvSpPr/>
          <p:nvPr/>
        </p:nvSpPr>
        <p:spPr>
          <a:xfrm>
            <a:off x="3602038" y="1909763"/>
            <a:ext cx="8408987" cy="28908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lnSpc>
                <a:spcPct val="115000"/>
              </a:lnSpc>
              <a:defRPr/>
            </a:pPr>
            <a:r>
              <a:rPr lang="ru-RU" alt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Вотчал, Борис Евгеньевич </a:t>
            </a:r>
          </a:p>
          <a:p>
            <a:pPr>
              <a:lnSpc>
                <a:spcPct val="115000"/>
              </a:lnSpc>
              <a:defRPr/>
            </a:pPr>
            <a:r>
              <a:rPr lang="ru-RU" altLang="ru-RU" sz="2400" b="1" i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Очерки клинической фармакологии / Б.Е. Вотчал. – Москва: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Медгиз</a:t>
            </a:r>
            <a:r>
              <a:rPr lang="ru-RU" altLang="ru-RU" sz="2400" b="1" i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1963. – 415 с. (Первое прижизненное издание).</a:t>
            </a:r>
          </a:p>
          <a:p>
            <a:pPr>
              <a:lnSpc>
                <a:spcPct val="115000"/>
              </a:lnSpc>
              <a:defRPr/>
            </a:pPr>
            <a:r>
              <a:rPr lang="ru-RU" altLang="ru-RU" sz="2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Вотчал</a:t>
            </a:r>
            <a:r>
              <a:rPr lang="ru-RU" altLang="ru-RU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, Борис Евгеньевич</a:t>
            </a:r>
          </a:p>
          <a:p>
            <a:pPr>
              <a:lnSpc>
                <a:spcPct val="115000"/>
              </a:lnSpc>
              <a:defRPr/>
            </a:pPr>
            <a:r>
              <a:rPr lang="ru-RU" altLang="ru-RU" sz="2200" b="1" i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Очерки клинической фармакологии / Б.Е. </a:t>
            </a:r>
            <a:r>
              <a:rPr lang="ru-RU" altLang="ru-RU" sz="2200" b="1" i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Вотчал</a:t>
            </a:r>
            <a:r>
              <a:rPr lang="ru-RU" altLang="ru-RU" sz="2200" b="1" i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- 2-е изд., </a:t>
            </a:r>
            <a:r>
              <a:rPr lang="ru-RU" altLang="ru-RU" sz="2200" b="1" i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испр</a:t>
            </a:r>
            <a:r>
              <a:rPr lang="ru-RU" altLang="ru-RU" sz="2200" b="1" i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и доп. - Москва: Медицина, 1965. - 491 с.</a:t>
            </a:r>
          </a:p>
          <a:p>
            <a:pPr>
              <a:lnSpc>
                <a:spcPct val="115000"/>
              </a:lnSpc>
              <a:defRPr/>
            </a:pPr>
            <a:r>
              <a:rPr lang="ru-RU" altLang="ru-RU" sz="2200" b="1" i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(Второе прижизненное издание).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917AAC9-265A-42EA-A47A-08E681C60B6A}"/>
              </a:ext>
            </a:extLst>
          </p:cNvPr>
          <p:cNvSpPr/>
          <p:nvPr/>
        </p:nvSpPr>
        <p:spPr>
          <a:xfrm>
            <a:off x="2882900" y="4789488"/>
            <a:ext cx="8974138" cy="2068512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Монографии корифея отечественной фармакологии </a:t>
            </a:r>
            <a:r>
              <a:rPr lang="ru-RU" sz="2000" b="1" dirty="0" err="1">
                <a:solidFill>
                  <a:srgbClr val="002060"/>
                </a:solidFill>
                <a:latin typeface="+mn-lt"/>
              </a:rPr>
              <a:t>Вотчала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 Б.Е. На этой книге выросло не одно поколение отечественных врачей. Предлагаемые читателю «Очерки клинической фармакологии» являются результатом 40-летнего опыта автора. Классическая монография </a:t>
            </a:r>
            <a:r>
              <a:rPr lang="ru-RU" sz="2000" b="1" dirty="0" err="1">
                <a:solidFill>
                  <a:srgbClr val="002060"/>
                </a:solidFill>
                <a:latin typeface="+mn-lt"/>
              </a:rPr>
              <a:t>Вотчала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 Б.Е. не утратила своего значения и в наши дни, особенно для тех медиков, которые хотят расширить свой профессиональный кругозор.</a:t>
            </a:r>
          </a:p>
        </p:txBody>
      </p:sp>
      <p:pic>
        <p:nvPicPr>
          <p:cNvPr id="26631" name="Рисунок 2">
            <a:extLst>
              <a:ext uri="{FF2B5EF4-FFF2-40B4-BE49-F238E27FC236}">
                <a16:creationId xmlns:a16="http://schemas.microsoft.com/office/drawing/2014/main" xmlns="" id="{29797EE5-99E8-4CE3-9BA0-9A69DF017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CC3DCC7-B929-4E9B-B374-E184E773515A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1">
            <a:extLst>
              <a:ext uri="{FF2B5EF4-FFF2-40B4-BE49-F238E27FC236}">
                <a16:creationId xmlns:a16="http://schemas.microsoft.com/office/drawing/2014/main" xmlns="" id="{717FF990-B6A5-4769-A024-5556A322A77E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530475" y="1093788"/>
            <a:ext cx="6249988" cy="6524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altLang="ru-RU" b="1" i="1" dirty="0">
                <a:solidFill>
                  <a:srgbClr val="0070C0"/>
                </a:solidFill>
                <a:latin typeface="+mj-lt"/>
              </a:rPr>
              <a:t>КЛИНИЧЕСКАЯ  ФАРМАКОЛОГИЯ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7430BBE-DC5E-4866-B752-F0A72F7E844C}"/>
              </a:ext>
            </a:extLst>
          </p:cNvPr>
          <p:cNvSpPr txBox="1"/>
          <p:nvPr/>
        </p:nvSpPr>
        <p:spPr>
          <a:xfrm>
            <a:off x="2530475" y="255588"/>
            <a:ext cx="6988175" cy="674687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библиотека Академии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2">
            <a:extLst>
              <a:ext uri="{FF2B5EF4-FFF2-40B4-BE49-F238E27FC236}">
                <a16:creationId xmlns:a16="http://schemas.microsoft.com/office/drawing/2014/main" xmlns="" id="{CB993C1D-8022-4649-BC87-776209E8A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844675"/>
            <a:ext cx="25384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48C155D-1758-4FA7-A9CA-679E7819DA29}"/>
              </a:ext>
            </a:extLst>
          </p:cNvPr>
          <p:cNvSpPr/>
          <p:nvPr/>
        </p:nvSpPr>
        <p:spPr>
          <a:xfrm>
            <a:off x="2806700" y="1730375"/>
            <a:ext cx="9272588" cy="13652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ru-RU" alt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Вотчал</a:t>
            </a:r>
            <a:r>
              <a:rPr lang="ru-RU" alt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, Борис Евгеньевич. </a:t>
            </a:r>
          </a:p>
          <a:p>
            <a:pPr>
              <a:lnSpc>
                <a:spcPct val="115000"/>
              </a:lnSpc>
              <a:defRPr/>
            </a:pPr>
            <a:r>
              <a:rPr lang="ru-RU" altLang="ru-RU" sz="2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Сердечные гликозиды: монография / Б. Е.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Вотчал</a:t>
            </a:r>
            <a:r>
              <a:rPr lang="ru-RU" altLang="ru-RU" sz="2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, М. Е. Слуцкий ; Акад. мед. наук СССР. - Москва: Медицина, 1973. - 200 с. </a:t>
            </a:r>
            <a:endParaRPr lang="ru-RU" altLang="ru-RU" sz="2400" b="1" i="1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83" name="Прямоугольник 6">
            <a:extLst>
              <a:ext uri="{FF2B5EF4-FFF2-40B4-BE49-F238E27FC236}">
                <a16:creationId xmlns:a16="http://schemas.microsoft.com/office/drawing/2014/main" xmlns="" id="{D37575C4-B5F9-4BF4-B3DE-EB2F26446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3098800"/>
            <a:ext cx="7712075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+mn-lt"/>
              </a:rPr>
              <a:t>Монография отражает достижения клинической фармакологии и фармакотерапии сердечными гликозидами.</a:t>
            </a:r>
            <a:endParaRPr lang="ru-RU" altLang="ru-RU" sz="2000" dirty="0">
              <a:latin typeface="+mn-lt"/>
            </a:endParaRPr>
          </a:p>
        </p:txBody>
      </p:sp>
      <p:pic>
        <p:nvPicPr>
          <p:cNvPr id="27653" name="Picture 2" descr="C:\Users\librarian\Documents\Вотчел\4.jpg">
            <a:extLst>
              <a:ext uri="{FF2B5EF4-FFF2-40B4-BE49-F238E27FC236}">
                <a16:creationId xmlns:a16="http://schemas.microsoft.com/office/drawing/2014/main" xmlns="" id="{FE720520-DEAC-4F7E-8B00-EBE8CF48D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871913"/>
            <a:ext cx="218122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5E5ED85-3BDD-4758-B135-38C45E410908}"/>
              </a:ext>
            </a:extLst>
          </p:cNvPr>
          <p:cNvSpPr/>
          <p:nvPr/>
        </p:nvSpPr>
        <p:spPr>
          <a:xfrm>
            <a:off x="5149850" y="3895725"/>
            <a:ext cx="6840538" cy="270668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defRPr/>
            </a:pPr>
            <a:r>
              <a:rPr lang="ru-RU" alt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Вотчал</a:t>
            </a:r>
            <a:r>
              <a:rPr lang="ru-RU" alt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, Борис Евгеньевич.</a:t>
            </a:r>
          </a:p>
          <a:p>
            <a:pPr>
              <a:lnSpc>
                <a:spcPct val="115000"/>
              </a:lnSpc>
              <a:defRPr/>
            </a:pPr>
            <a:r>
              <a:rPr lang="ru-RU" altLang="ru-RU" sz="2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Патофизиология дыхания и дыхательная недостаточность / Б. Е.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Вотчал</a:t>
            </a:r>
            <a:r>
              <a:rPr lang="ru-RU" altLang="ru-RU" sz="2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 - Москва: [ЦОЛИУВ], 1973. - 25 с.; 20 см. - (Учебное телевидение/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М-во</a:t>
            </a:r>
            <a:r>
              <a:rPr lang="ru-RU" altLang="ru-RU" sz="2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здравоохранения СССР. Центр. </a:t>
            </a:r>
            <a:r>
              <a:rPr lang="ru-RU" altLang="ru-RU" sz="24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ин-т</a:t>
            </a:r>
            <a:r>
              <a:rPr lang="ru-RU" altLang="ru-RU" sz="2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усовершенствования врачей).</a:t>
            </a:r>
            <a:endParaRPr lang="ru-RU" altLang="ru-RU" sz="2400" b="1" i="1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655" name="Рисунок 2">
            <a:extLst>
              <a:ext uri="{FF2B5EF4-FFF2-40B4-BE49-F238E27FC236}">
                <a16:creationId xmlns:a16="http://schemas.microsoft.com/office/drawing/2014/main" xmlns="" id="{F43FAEF1-9120-400B-A81E-BE982B38D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9EEB21-65A6-4B6F-8278-FE799EFC5F30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">
            <a:extLst>
              <a:ext uri="{FF2B5EF4-FFF2-40B4-BE49-F238E27FC236}">
                <a16:creationId xmlns:a16="http://schemas.microsoft.com/office/drawing/2014/main" xmlns="" id="{4FD313D8-73EC-49B9-AF34-AFA2DE6E1217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644775" y="1006475"/>
            <a:ext cx="6135688" cy="5603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altLang="ru-RU" b="1" i="1" dirty="0">
                <a:solidFill>
                  <a:srgbClr val="0070C0"/>
                </a:solidFill>
                <a:latin typeface="+mj-lt"/>
              </a:rPr>
              <a:t>КЛИНИЧЕСКАЯ  ФАРМАКОЛОГИЯ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BEF9D6-E261-4275-B856-FA00E9B73959}"/>
              </a:ext>
            </a:extLst>
          </p:cNvPr>
          <p:cNvSpPr txBox="1"/>
          <p:nvPr/>
        </p:nvSpPr>
        <p:spPr>
          <a:xfrm>
            <a:off x="1963738" y="255588"/>
            <a:ext cx="6780212" cy="661987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библиотека Академии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D9899AA-7A3D-4D5A-AC90-4B85D6305BAA}"/>
              </a:ext>
            </a:extLst>
          </p:cNvPr>
          <p:cNvSpPr/>
          <p:nvPr/>
        </p:nvSpPr>
        <p:spPr>
          <a:xfrm>
            <a:off x="3467100" y="3298825"/>
            <a:ext cx="7569200" cy="279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lnSpc>
                <a:spcPct val="115000"/>
              </a:lnSpc>
              <a:defRPr/>
            </a:pPr>
            <a:r>
              <a:rPr lang="ru-RU" alt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Вотчал</a:t>
            </a:r>
            <a:r>
              <a:rPr lang="ru-RU" alt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anose="02020603050405020304" pitchFamily="18" charset="0"/>
              </a:rPr>
              <a:t>, Борис Евгеньевич. </a:t>
            </a:r>
          </a:p>
          <a:p>
            <a:pPr>
              <a:lnSpc>
                <a:spcPct val="115000"/>
              </a:lnSpc>
              <a:defRPr/>
            </a:pPr>
            <a:r>
              <a:rPr lang="ru-RU" altLang="ru-RU" sz="2400" b="1" i="1" dirty="0">
                <a:solidFill>
                  <a:srgbClr val="002060"/>
                </a:solidFill>
                <a:latin typeface="+mn-lt"/>
              </a:rPr>
              <a:t>Бронхиты. Эмфизема легких / академик АМН СССР Б.Е. Вотчал;   Мин-во здравоохранения  СССР, ЦОЛИУВ. - Москва: [ЦОЛИУВ], 1973. - 23с.; 20 см. - (Учебное телевидение/ М-во здравоохранения СССР. Центр. институт усовершенствования врачей).</a:t>
            </a:r>
            <a:endParaRPr lang="ru-RU" altLang="ru-RU" sz="24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D1C3021-61F6-402E-9477-CADD30711184}"/>
              </a:ext>
            </a:extLst>
          </p:cNvPr>
          <p:cNvSpPr/>
          <p:nvPr/>
        </p:nvSpPr>
        <p:spPr>
          <a:xfrm rot="10800000" flipV="1">
            <a:off x="5091113" y="5172075"/>
            <a:ext cx="6630987" cy="1196975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endParaRPr lang="ru-RU" sz="22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3A78FC18-512C-4018-99EA-F36D1B7617BE}"/>
              </a:ext>
            </a:extLst>
          </p:cNvPr>
          <p:cNvSpPr/>
          <p:nvPr/>
        </p:nvSpPr>
        <p:spPr>
          <a:xfrm>
            <a:off x="3048000" y="993775"/>
            <a:ext cx="6380163" cy="550863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defRPr/>
            </a:pPr>
            <a:endParaRPr lang="ru-RU" altLang="ru-RU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8677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E15E8C2-5B40-4C9E-908F-6B970B474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t="1691" r="6834" b="2217"/>
          <a:stretch>
            <a:fillRect/>
          </a:stretch>
        </p:blipFill>
        <p:spPr bwMode="auto">
          <a:xfrm>
            <a:off x="469900" y="1943100"/>
            <a:ext cx="2843213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F713DBA-6EC5-414F-A9CD-2DF0A4AF0801}"/>
              </a:ext>
            </a:extLst>
          </p:cNvPr>
          <p:cNvSpPr/>
          <p:nvPr/>
        </p:nvSpPr>
        <p:spPr>
          <a:xfrm>
            <a:off x="3467100" y="1943100"/>
            <a:ext cx="8477250" cy="8255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Впервые в практике здравоохранения  </a:t>
            </a:r>
            <a:r>
              <a:rPr lang="ru-RU" sz="2400" b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Вотчалом</a:t>
            </a:r>
            <a:r>
              <a:rPr lang="ru-RU" sz="24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Б. Е. были разработаны классификации пневмоторакса, эмфиземы легких и легочного сердца.</a:t>
            </a:r>
          </a:p>
        </p:txBody>
      </p:sp>
      <p:pic>
        <p:nvPicPr>
          <p:cNvPr id="28679" name="Рисунок 2">
            <a:extLst>
              <a:ext uri="{FF2B5EF4-FFF2-40B4-BE49-F238E27FC236}">
                <a16:creationId xmlns:a16="http://schemas.microsoft.com/office/drawing/2014/main" xmlns="" id="{E4927BE8-6157-4755-B667-9920BC241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14899D5-8D26-4779-A67D-83698D98CF17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бъект 1">
            <a:extLst>
              <a:ext uri="{FF2B5EF4-FFF2-40B4-BE49-F238E27FC236}">
                <a16:creationId xmlns:a16="http://schemas.microsoft.com/office/drawing/2014/main" xmlns="" id="{E9EE0662-1613-4544-9D7D-8CD05242E825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492375" y="1006475"/>
            <a:ext cx="6288088" cy="6175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altLang="ru-RU" b="1" i="1" dirty="0">
                <a:solidFill>
                  <a:srgbClr val="0070C0"/>
                </a:solidFill>
                <a:latin typeface="+mj-lt"/>
              </a:rPr>
              <a:t>КЛИНИЧЕСКАЯ  ФАРМАКОЛОГИЯ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00487F4-AF47-460C-A7FC-7FA704843E33}"/>
              </a:ext>
            </a:extLst>
          </p:cNvPr>
          <p:cNvSpPr txBox="1"/>
          <p:nvPr/>
        </p:nvSpPr>
        <p:spPr>
          <a:xfrm>
            <a:off x="1954213" y="255588"/>
            <a:ext cx="6789737" cy="598487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библиотека Академии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9" descr="C:\Users\librarian\Desktop\фото3.jpg">
            <a:extLst>
              <a:ext uri="{FF2B5EF4-FFF2-40B4-BE49-F238E27FC236}">
                <a16:creationId xmlns:a16="http://schemas.microsoft.com/office/drawing/2014/main" xmlns="" id="{4659CD06-F2AA-4975-860E-DF30D430B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576388"/>
            <a:ext cx="2300287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AutoShape 2" descr="https://apf.mail.ru/cgi-bin/readmsg?id=15904061621864531028;0;4&amp;exif=1&amp;full=1&amp;x-email=book-rmapo%40mail.ru">
            <a:extLst>
              <a:ext uri="{FF2B5EF4-FFF2-40B4-BE49-F238E27FC236}">
                <a16:creationId xmlns:a16="http://schemas.microsoft.com/office/drawing/2014/main" xmlns="" id="{4093F941-CEDA-4EBA-8C27-7302F281B5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8113" y="-136525"/>
            <a:ext cx="29686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Corbel" panose="020B0503020204020204" pitchFamily="34" charset="0"/>
            </a:endParaRPr>
          </a:p>
        </p:txBody>
      </p:sp>
      <p:sp>
        <p:nvSpPr>
          <p:cNvPr id="30724" name="AutoShape 4" descr="https://apf.mail.ru/cgi-bin/readmsg?id=15904061621864531028;0;4&amp;exif=1&amp;full=1&amp;x-email=book-rmapo%40mail.ru">
            <a:extLst>
              <a:ext uri="{FF2B5EF4-FFF2-40B4-BE49-F238E27FC236}">
                <a16:creationId xmlns:a16="http://schemas.microsoft.com/office/drawing/2014/main" xmlns="" id="{0708C1EB-767F-4F85-8A1B-3077C71D5B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8113" y="-136525"/>
            <a:ext cx="29686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Corbel" panose="020B0503020204020204" pitchFamily="34" charset="0"/>
            </a:endParaRPr>
          </a:p>
        </p:txBody>
      </p:sp>
      <p:sp>
        <p:nvSpPr>
          <p:cNvPr id="30725" name="AutoShape 6" descr="https://apf.mail.ru/cgi-bin/readmsg?id=15904061621864531028;0;4&amp;exif=1&amp;full=1&amp;x-email=book-rmapo%40mail.ru">
            <a:extLst>
              <a:ext uri="{FF2B5EF4-FFF2-40B4-BE49-F238E27FC236}">
                <a16:creationId xmlns:a16="http://schemas.microsoft.com/office/drawing/2014/main" xmlns="" id="{6171A0CE-9FDF-4176-BB68-7D3DFBE572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8113" y="-136525"/>
            <a:ext cx="29686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Corbel" panose="020B0503020204020204" pitchFamily="34" charset="0"/>
            </a:endParaRPr>
          </a:p>
        </p:txBody>
      </p:sp>
      <p:pic>
        <p:nvPicPr>
          <p:cNvPr id="30726" name="Picture 7" descr="C:\Users\librarian\Desktop\вотчал фото 1.jpg">
            <a:extLst>
              <a:ext uri="{FF2B5EF4-FFF2-40B4-BE49-F238E27FC236}">
                <a16:creationId xmlns:a16="http://schemas.microsoft.com/office/drawing/2014/main" xmlns="" id="{74953773-ABA8-41C8-9602-011E5BB96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705" b="1578"/>
          <a:stretch>
            <a:fillRect/>
          </a:stretch>
        </p:blipFill>
        <p:spPr bwMode="auto">
          <a:xfrm>
            <a:off x="1225550" y="3033713"/>
            <a:ext cx="2125663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AutoShape 9" descr="https://apf.mail.ru/cgi-bin/readmsg?id=15904061621864531028;0;4&amp;exif=1&amp;full=1&amp;x-email=book-rmapo%40mail.ru">
            <a:extLst>
              <a:ext uri="{FF2B5EF4-FFF2-40B4-BE49-F238E27FC236}">
                <a16:creationId xmlns:a16="http://schemas.microsoft.com/office/drawing/2014/main" xmlns="" id="{1695067B-DCAF-4577-A3B7-238901769A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8113" y="-136525"/>
            <a:ext cx="29686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Corbel" panose="020B0503020204020204" pitchFamily="34" charset="0"/>
            </a:endParaRPr>
          </a:p>
        </p:txBody>
      </p:sp>
      <p:sp>
        <p:nvSpPr>
          <p:cNvPr id="30728" name="AutoShape 11" descr="https://apf.mail.ru/cgi-bin/readmsg?id=15904061621864531028;0;2&amp;exif=1&amp;full=1&amp;x-email=book-rmapo%40mail.ru">
            <a:extLst>
              <a:ext uri="{FF2B5EF4-FFF2-40B4-BE49-F238E27FC236}">
                <a16:creationId xmlns:a16="http://schemas.microsoft.com/office/drawing/2014/main" xmlns="" id="{DB7EC99D-1AB7-4DCA-8BE9-2011686C69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8113" y="-136525"/>
            <a:ext cx="29686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Corbel" panose="020B0503020204020204" pitchFamily="34" charset="0"/>
            </a:endParaRPr>
          </a:p>
        </p:txBody>
      </p:sp>
      <p:sp>
        <p:nvSpPr>
          <p:cNvPr id="30729" name="AutoShape 13" descr="https://apf.mail.ru/cgi-bin/readmsg?id=15904061621864531028;0;2&amp;exif=1&amp;full=1&amp;x-email=book-rmapo%40mail.ru">
            <a:extLst>
              <a:ext uri="{FF2B5EF4-FFF2-40B4-BE49-F238E27FC236}">
                <a16:creationId xmlns:a16="http://schemas.microsoft.com/office/drawing/2014/main" xmlns="" id="{B75BE38F-1504-4E56-BBF7-2DEC0041A3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8113" y="-136525"/>
            <a:ext cx="29686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Corbel" panose="020B0503020204020204" pitchFamily="34" charset="0"/>
            </a:endParaRPr>
          </a:p>
        </p:txBody>
      </p:sp>
      <p:sp>
        <p:nvSpPr>
          <p:cNvPr id="30730" name="AutoShape 15" descr="https://apf.mail.ru/cgi-bin/readmsg?id=15904061621864531028;0;2&amp;exif=1&amp;full=1&amp;x-email=book-rmapo%40mail.ru">
            <a:extLst>
              <a:ext uri="{FF2B5EF4-FFF2-40B4-BE49-F238E27FC236}">
                <a16:creationId xmlns:a16="http://schemas.microsoft.com/office/drawing/2014/main" xmlns="" id="{5213A853-AE7B-4667-9B6B-983FD3BE3D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8113" y="-136525"/>
            <a:ext cx="29686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Corbel" panose="020B0503020204020204" pitchFamily="34" charset="0"/>
            </a:endParaRPr>
          </a:p>
        </p:txBody>
      </p:sp>
      <p:sp>
        <p:nvSpPr>
          <p:cNvPr id="30731" name="AutoShape 17" descr="https://apf.mail.ru/cgi-bin/readmsg?id=15904061621864531028;0;2&amp;exif=1&amp;full=1&amp;x-email=book-rmapo%40mail.ru">
            <a:extLst>
              <a:ext uri="{FF2B5EF4-FFF2-40B4-BE49-F238E27FC236}">
                <a16:creationId xmlns:a16="http://schemas.microsoft.com/office/drawing/2014/main" xmlns="" id="{5F2A8C48-C9B9-45CB-B844-EC5BE8F4D0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8113" y="-136525"/>
            <a:ext cx="29686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Corbel" panose="020B0503020204020204" pitchFamily="34" charset="0"/>
            </a:endParaRPr>
          </a:p>
        </p:txBody>
      </p:sp>
      <p:sp>
        <p:nvSpPr>
          <p:cNvPr id="30732" name="AutoShape 19" descr="https://apf.mail.ru/cgi-bin/readmsg?id=15904061621864531028;0;2&amp;exif=1&amp;full=1&amp;x-email=book-rmapo%40mail.ru">
            <a:extLst>
              <a:ext uri="{FF2B5EF4-FFF2-40B4-BE49-F238E27FC236}">
                <a16:creationId xmlns:a16="http://schemas.microsoft.com/office/drawing/2014/main" xmlns="" id="{48FECC78-E4F1-4277-AFC6-C82FA12AF8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8113" y="-136525"/>
            <a:ext cx="29686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Corbel" panose="020B0503020204020204" pitchFamily="34" charset="0"/>
            </a:endParaRPr>
          </a:p>
        </p:txBody>
      </p:sp>
      <p:sp>
        <p:nvSpPr>
          <p:cNvPr id="30733" name="AutoShape 21" descr="https://apf.mail.ru/cgi-bin/readmsg?id=15904061621864531028;0;2&amp;exif=1&amp;full=1&amp;x-email=book-rmapo%40mail.ru">
            <a:extLst>
              <a:ext uri="{FF2B5EF4-FFF2-40B4-BE49-F238E27FC236}">
                <a16:creationId xmlns:a16="http://schemas.microsoft.com/office/drawing/2014/main" xmlns="" id="{859D7131-574E-4744-90E9-E870463983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8113" y="-136525"/>
            <a:ext cx="29686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Corbel" panose="020B0503020204020204" pitchFamily="34" charset="0"/>
            </a:endParaRPr>
          </a:p>
        </p:txBody>
      </p:sp>
      <p:sp>
        <p:nvSpPr>
          <p:cNvPr id="30734" name="AutoShape 23" descr="https://apf.mail.ru/cgi-bin/readmsg?id=15904061621864531028;0;2&amp;exif=1&amp;full=1&amp;x-email=book-rmapo%40mail.ru">
            <a:extLst>
              <a:ext uri="{FF2B5EF4-FFF2-40B4-BE49-F238E27FC236}">
                <a16:creationId xmlns:a16="http://schemas.microsoft.com/office/drawing/2014/main" xmlns="" id="{FE0A9784-EC3A-4BC8-8334-FC4542616E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8113" y="-136525"/>
            <a:ext cx="29686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Corbel" panose="020B0503020204020204" pitchFamily="34" charset="0"/>
            </a:endParaRPr>
          </a:p>
        </p:txBody>
      </p:sp>
      <p:sp>
        <p:nvSpPr>
          <p:cNvPr id="30735" name="AutoShape 25" descr="https://apf.mail.ru/cgi-bin/readmsg?id=15904061621864531028;0;2&amp;exif=1&amp;full=1&amp;x-email=book-rmapo%40mail.ru">
            <a:extLst>
              <a:ext uri="{FF2B5EF4-FFF2-40B4-BE49-F238E27FC236}">
                <a16:creationId xmlns:a16="http://schemas.microsoft.com/office/drawing/2014/main" xmlns="" id="{5B97AAE1-C34D-44A4-A421-FCCCA29E89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8113" y="-136525"/>
            <a:ext cx="29686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Corbel" panose="020B0503020204020204" pitchFamily="34" charset="0"/>
            </a:endParaRPr>
          </a:p>
        </p:txBody>
      </p:sp>
      <p:sp>
        <p:nvSpPr>
          <p:cNvPr id="30736" name="AutoShape 27" descr="https://apf.mail.ru/cgi-bin/readmsg?id=15904061621864531028;0;2&amp;exif=1&amp;full=1&amp;x-email=book-rmapo%40mail.ru">
            <a:extLst>
              <a:ext uri="{FF2B5EF4-FFF2-40B4-BE49-F238E27FC236}">
                <a16:creationId xmlns:a16="http://schemas.microsoft.com/office/drawing/2014/main" xmlns="" id="{5EDA8CDE-41E3-412A-A9CC-CF25DD8E07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8113" y="-136525"/>
            <a:ext cx="296862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Corbel" panose="020B0503020204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677EDFA9-401F-4380-9B8E-50CE989CAE2F}"/>
              </a:ext>
            </a:extLst>
          </p:cNvPr>
          <p:cNvSpPr/>
          <p:nvPr/>
        </p:nvSpPr>
        <p:spPr>
          <a:xfrm>
            <a:off x="3448050" y="2909888"/>
            <a:ext cx="8743950" cy="1112837"/>
          </a:xfrm>
          <a:prstGeom prst="rect">
            <a:avLst/>
          </a:prstGeom>
        </p:spPr>
        <p:txBody>
          <a:bodyPr/>
          <a:lstStyle/>
          <a:p>
            <a:pPr defTabSz="914400">
              <a:spcBef>
                <a:spcPct val="20000"/>
              </a:spcBef>
              <a:defRPr/>
            </a:pPr>
            <a:r>
              <a:rPr lang="ru-RU" altLang="ru-RU" sz="2000" b="1" i="1" kern="0" dirty="0">
                <a:solidFill>
                  <a:srgbClr val="002060"/>
                </a:solidFill>
                <a:latin typeface="+mn-lt"/>
              </a:rPr>
              <a:t>Вотчал Б. Е</a:t>
            </a:r>
            <a:r>
              <a:rPr lang="ru-RU" altLang="ru-RU" sz="2000" i="1" kern="0" dirty="0">
                <a:solidFill>
                  <a:srgbClr val="002060"/>
                </a:solidFill>
                <a:latin typeface="+mn-lt"/>
              </a:rPr>
              <a:t>. </a:t>
            </a:r>
            <a:r>
              <a:rPr lang="ru-RU" altLang="ru-RU" sz="2000" b="1" i="1" kern="0" dirty="0">
                <a:solidFill>
                  <a:srgbClr val="002060"/>
                </a:solidFill>
                <a:latin typeface="+mn-lt"/>
              </a:rPr>
              <a:t>Значение нарушений механизма дыхания (легочной динамики) в клинике и патогенезе эмфиземы легких. Сообщение 2-е /проф. Б. Е. Вотчал //Клиническая медицина. - 1949. -Т.ХХ</a:t>
            </a:r>
            <a:r>
              <a:rPr lang="en-US" altLang="ru-RU" sz="2000" b="1" i="1" kern="0" dirty="0">
                <a:solidFill>
                  <a:srgbClr val="002060"/>
                </a:solidFill>
                <a:latin typeface="+mn-lt"/>
              </a:rPr>
              <a:t>VII</a:t>
            </a:r>
            <a:r>
              <a:rPr lang="ru-RU" altLang="ru-RU" sz="2000" b="1" i="1" kern="0" dirty="0">
                <a:solidFill>
                  <a:srgbClr val="002060"/>
                </a:solidFill>
                <a:latin typeface="+mn-lt"/>
              </a:rPr>
              <a:t>, №5. - С. 14-22.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4554DEDE-5CA4-4C62-A2A4-3DB00FA212B9}"/>
              </a:ext>
            </a:extLst>
          </p:cNvPr>
          <p:cNvSpPr/>
          <p:nvPr/>
        </p:nvSpPr>
        <p:spPr>
          <a:xfrm flipH="1">
            <a:off x="4973638" y="4459288"/>
            <a:ext cx="6164262" cy="1112837"/>
          </a:xfrm>
          <a:prstGeom prst="rect">
            <a:avLst/>
          </a:prstGeom>
        </p:spPr>
        <p:txBody>
          <a:bodyPr/>
          <a:lstStyle/>
          <a:p>
            <a:pPr defTabSz="914400">
              <a:spcBef>
                <a:spcPct val="20000"/>
              </a:spcBef>
              <a:defRPr/>
            </a:pPr>
            <a:r>
              <a:rPr lang="ru-RU" altLang="ru-RU" sz="2000" b="1" i="1" kern="0" dirty="0" err="1">
                <a:solidFill>
                  <a:srgbClr val="002060"/>
                </a:solidFill>
                <a:latin typeface="+mn-lt"/>
              </a:rPr>
              <a:t>Вотчал</a:t>
            </a:r>
            <a:r>
              <a:rPr lang="ru-RU" altLang="ru-RU" sz="2000" b="1" i="1" kern="0" dirty="0">
                <a:solidFill>
                  <a:srgbClr val="002060"/>
                </a:solidFill>
                <a:latin typeface="+mn-lt"/>
              </a:rPr>
              <a:t> Б. Е. О классификации пневмосклерозов /проф. Б. Е. Вотчал //Терапевтический  архив. - 1962. -Т.</a:t>
            </a:r>
            <a:r>
              <a:rPr lang="en-US" altLang="ru-RU" sz="2000" b="1" i="1" kern="0" dirty="0">
                <a:solidFill>
                  <a:srgbClr val="002060"/>
                </a:solidFill>
                <a:latin typeface="+mn-lt"/>
              </a:rPr>
              <a:t>XXXIV</a:t>
            </a:r>
            <a:r>
              <a:rPr lang="ru-RU" altLang="ru-RU" sz="2000" b="1" i="1" kern="0" dirty="0">
                <a:solidFill>
                  <a:srgbClr val="002060"/>
                </a:solidFill>
                <a:latin typeface="+mn-lt"/>
              </a:rPr>
              <a:t>, №5. - С. 3 - 9.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9712B1D-AD0A-4250-B626-336AFEE8B8BA}"/>
              </a:ext>
            </a:extLst>
          </p:cNvPr>
          <p:cNvSpPr/>
          <p:nvPr/>
        </p:nvSpPr>
        <p:spPr>
          <a:xfrm>
            <a:off x="2571750" y="1470025"/>
            <a:ext cx="9069644" cy="1276351"/>
          </a:xfrm>
          <a:prstGeom prst="rect">
            <a:avLst/>
          </a:prstGeom>
        </p:spPr>
        <p:txBody>
          <a:bodyPr/>
          <a:lstStyle/>
          <a:p>
            <a:pPr defTabSz="914400">
              <a:spcBef>
                <a:spcPct val="20000"/>
              </a:spcBef>
              <a:defRPr/>
            </a:pPr>
            <a:r>
              <a:rPr lang="ru-RU" altLang="ru-RU" sz="2000" b="1" i="1" kern="0" dirty="0">
                <a:solidFill>
                  <a:srgbClr val="002060"/>
                </a:solidFill>
                <a:latin typeface="+mn-lt"/>
              </a:rPr>
              <a:t>Вотчал Б. Е. Эмфизема легких / Б.Е. Вотчал  //Опыт советской медицины в Великой Отечественной войне 1941-1945 гг. / [Гл. ред. Е.И. Смирнов, ген. полк. мед. службы]. -Т.</a:t>
            </a:r>
            <a:r>
              <a:rPr lang="en-US" altLang="ru-RU" sz="2000" b="1" i="1" kern="0" dirty="0">
                <a:solidFill>
                  <a:srgbClr val="002060"/>
                </a:solidFill>
                <a:latin typeface="+mn-lt"/>
              </a:rPr>
              <a:t>XXX</a:t>
            </a:r>
            <a:r>
              <a:rPr lang="ru-RU" altLang="ru-RU" sz="2000" b="1" i="1" kern="0" dirty="0">
                <a:solidFill>
                  <a:srgbClr val="002060"/>
                </a:solidFill>
                <a:latin typeface="+mn-lt"/>
              </a:rPr>
              <a:t>. Гл.</a:t>
            </a:r>
            <a:r>
              <a:rPr lang="en-US" altLang="ru-RU" sz="2000" b="1" i="1" kern="0" dirty="0">
                <a:solidFill>
                  <a:srgbClr val="002060"/>
                </a:solidFill>
                <a:latin typeface="+mn-lt"/>
              </a:rPr>
              <a:t>IV</a:t>
            </a:r>
            <a:r>
              <a:rPr lang="ru-RU" altLang="ru-RU" sz="2000" b="1" i="1" kern="0" dirty="0">
                <a:solidFill>
                  <a:srgbClr val="002060"/>
                </a:solidFill>
                <a:latin typeface="+mn-lt"/>
              </a:rPr>
              <a:t>. -  Москва: </a:t>
            </a:r>
            <a:r>
              <a:rPr lang="ru-RU" altLang="ru-RU" sz="2000" b="1" i="1" kern="0" dirty="0" err="1">
                <a:solidFill>
                  <a:srgbClr val="002060"/>
                </a:solidFill>
                <a:latin typeface="+mn-lt"/>
              </a:rPr>
              <a:t>Медгиз</a:t>
            </a:r>
            <a:r>
              <a:rPr lang="ru-RU" altLang="ru-RU" sz="2000" b="1" i="1" kern="0" dirty="0">
                <a:solidFill>
                  <a:srgbClr val="002060"/>
                </a:solidFill>
                <a:latin typeface="+mn-lt"/>
              </a:rPr>
              <a:t>, 1953. – С. 175-184, 189-204, 201-206.</a:t>
            </a:r>
          </a:p>
        </p:txBody>
      </p:sp>
      <p:pic>
        <p:nvPicPr>
          <p:cNvPr id="30740" name="Picture 28" descr="C:\Users\librarian\Desktop\фото-2.jpg">
            <a:extLst>
              <a:ext uri="{FF2B5EF4-FFF2-40B4-BE49-F238E27FC236}">
                <a16:creationId xmlns:a16="http://schemas.microsoft.com/office/drawing/2014/main" xmlns="" id="{0DDBF99B-D1DC-4E07-9715-C8BD436C3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1877" r="3288" b="3004"/>
          <a:stretch>
            <a:fillRect/>
          </a:stretch>
        </p:blipFill>
        <p:spPr bwMode="auto">
          <a:xfrm>
            <a:off x="3098800" y="4097338"/>
            <a:ext cx="174307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CB8F8E2-6938-4BC1-93BE-03622A8F3679}"/>
              </a:ext>
            </a:extLst>
          </p:cNvPr>
          <p:cNvSpPr txBox="1"/>
          <p:nvPr/>
        </p:nvSpPr>
        <p:spPr>
          <a:xfrm>
            <a:off x="1817688" y="255588"/>
            <a:ext cx="6926262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библиотека Академии</a:t>
            </a:r>
          </a:p>
        </p:txBody>
      </p:sp>
      <p:pic>
        <p:nvPicPr>
          <p:cNvPr id="30742" name="Рисунок 2">
            <a:extLst>
              <a:ext uri="{FF2B5EF4-FFF2-40B4-BE49-F238E27FC236}">
                <a16:creationId xmlns:a16="http://schemas.microsoft.com/office/drawing/2014/main" xmlns="" id="{2D19826A-C430-4512-BC95-4E27B9CA1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Объект 1">
            <a:extLst>
              <a:ext uri="{FF2B5EF4-FFF2-40B4-BE49-F238E27FC236}">
                <a16:creationId xmlns:a16="http://schemas.microsoft.com/office/drawing/2014/main" xmlns="" id="{726F3589-C9C8-454C-95B6-30527CCC7B5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571750" y="1006475"/>
            <a:ext cx="6208713" cy="495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altLang="ru-RU" b="1" i="1" dirty="0">
                <a:solidFill>
                  <a:srgbClr val="0070C0"/>
                </a:solidFill>
                <a:latin typeface="+mj-lt"/>
              </a:rPr>
              <a:t>КЛИНИЧЕСКАЯ  ФАРМАКОЛОГИЯ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9778960-9451-4804-95B7-CDCAB3369EAE}"/>
              </a:ext>
            </a:extLst>
          </p:cNvPr>
          <p:cNvSpPr/>
          <p:nvPr/>
        </p:nvSpPr>
        <p:spPr>
          <a:xfrm>
            <a:off x="257175" y="1219200"/>
            <a:ext cx="11934825" cy="35147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0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	9 июня 2020 года исполняется 125 лет со дня рождения </a:t>
            </a:r>
          </a:p>
          <a:p>
            <a:pPr marL="2241550" indent="-2241550">
              <a:defRPr/>
            </a:pPr>
            <a:r>
              <a:rPr lang="ru-RU" sz="30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Бориса Евгеньевича </a:t>
            </a:r>
            <a:r>
              <a:rPr lang="ru-RU" sz="30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Вотчала</a:t>
            </a:r>
            <a:r>
              <a:rPr lang="ru-RU" sz="30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 академика АМН СССР, доктора 				медицинских наук, профессора.</a:t>
            </a:r>
          </a:p>
          <a:p>
            <a:pPr>
              <a:defRPr/>
            </a:pPr>
            <a:r>
              <a:rPr lang="ru-RU" sz="32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	Талантливому ученому, педагогу, врачу, спасшему не одну человеческую жизнь, незаурядному человеку посвящается презентация.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08688F6-BFB2-4CE8-94FA-C80954973F2B}"/>
              </a:ext>
            </a:extLst>
          </p:cNvPr>
          <p:cNvSpPr txBox="1"/>
          <p:nvPr/>
        </p:nvSpPr>
        <p:spPr>
          <a:xfrm>
            <a:off x="1817688" y="255588"/>
            <a:ext cx="6926262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библиотека Академии</a:t>
            </a:r>
          </a:p>
        </p:txBody>
      </p:sp>
      <p:pic>
        <p:nvPicPr>
          <p:cNvPr id="6149" name="Рисунок 2">
            <a:extLst>
              <a:ext uri="{FF2B5EF4-FFF2-40B4-BE49-F238E27FC236}">
                <a16:creationId xmlns:a16="http://schemas.microsoft.com/office/drawing/2014/main" xmlns="" id="{B9C2D38E-A10E-41B6-A5F2-0790E1946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AB3F1C0-B814-402D-A97C-6470164892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572" y="4144522"/>
            <a:ext cx="3219253" cy="2541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7DFD23F-049A-4F68-8D90-7097954721E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86427" y="4145736"/>
            <a:ext cx="3386603" cy="2541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75E04D-A8C5-4CC1-843C-9FFA595A9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632" y="4180149"/>
            <a:ext cx="3538640" cy="2541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5">
            <a:extLst>
              <a:ext uri="{FF2B5EF4-FFF2-40B4-BE49-F238E27FC236}">
                <a16:creationId xmlns:a16="http://schemas.microsoft.com/office/drawing/2014/main" xmlns="" id="{70790594-9001-43C6-8805-A2B50D9B9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8275" y="1503363"/>
            <a:ext cx="233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5BF2636-844C-4CF9-B6F5-5EF10ECCCDBC}"/>
              </a:ext>
            </a:extLst>
          </p:cNvPr>
          <p:cNvSpPr/>
          <p:nvPr/>
        </p:nvSpPr>
        <p:spPr>
          <a:xfrm>
            <a:off x="3511550" y="1863725"/>
            <a:ext cx="8112125" cy="4119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Вотчал Борис Евгеньевич: </a:t>
            </a:r>
            <a:r>
              <a:rPr lang="en-US" sz="2400" b="1" i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[</a:t>
            </a:r>
            <a:r>
              <a:rPr lang="ru-RU" sz="2400" b="1" i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очерк</a:t>
            </a:r>
            <a:r>
              <a:rPr lang="en-US" sz="2400" b="1" i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 ]</a:t>
            </a:r>
            <a:r>
              <a:rPr lang="ru-RU" sz="2400" b="1" i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 //</a:t>
            </a:r>
          </a:p>
          <a:p>
            <a:pPr>
              <a:defRPr/>
            </a:pPr>
            <a:r>
              <a:rPr lang="ru-RU" sz="2400" b="1" i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Кнопов М. Ш. Военная медицина в годы Великой Отечественной войны (люди, события, итоги). - Москва: Издательская группа «Граница», 2014. - С.494-501. </a:t>
            </a:r>
          </a:p>
          <a:p>
            <a:pPr>
              <a:defRPr/>
            </a:pPr>
            <a:endParaRPr lang="ru-RU" sz="2400" b="1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ru-RU" sz="2200" b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Книга посвящена развитию отечественной военной </a:t>
            </a:r>
          </a:p>
          <a:p>
            <a:pPr>
              <a:defRPr/>
            </a:pPr>
            <a:r>
              <a:rPr lang="ru-RU" sz="2200" b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медицины в годы Великой Отечественной войны. </a:t>
            </a:r>
          </a:p>
          <a:p>
            <a:pPr>
              <a:defRPr/>
            </a:pPr>
            <a:r>
              <a:rPr lang="ru-RU" sz="2200" b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Впервые предпринята попытка провести исследование поэтапного развития военно-полевой хирурги, военно-полевой терапии и военной эпидемиологии в годы войны. </a:t>
            </a:r>
          </a:p>
          <a:p>
            <a:pPr>
              <a:defRPr/>
            </a:pPr>
            <a:r>
              <a:rPr lang="ru-RU" sz="2200" b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В монографии широко использованы первичные документальные материалы из архивов  и литературные источники.</a:t>
            </a:r>
          </a:p>
        </p:txBody>
      </p:sp>
      <p:pic>
        <p:nvPicPr>
          <p:cNvPr id="31748" name="Picture 3" descr="C:\Users\librarian\Downloads\4.jpg">
            <a:extLst>
              <a:ext uri="{FF2B5EF4-FFF2-40B4-BE49-F238E27FC236}">
                <a16:creationId xmlns:a16="http://schemas.microsoft.com/office/drawing/2014/main" xmlns="" id="{CBB625C6-E2C1-4043-A366-499B4989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871663"/>
            <a:ext cx="3092450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5356F30-0197-432F-8709-888CA9A51244}"/>
              </a:ext>
            </a:extLst>
          </p:cNvPr>
          <p:cNvSpPr/>
          <p:nvPr/>
        </p:nvSpPr>
        <p:spPr>
          <a:xfrm>
            <a:off x="1785938" y="862013"/>
            <a:ext cx="6572250" cy="646112"/>
          </a:xfrm>
          <a:prstGeom prst="rect">
            <a:avLst/>
          </a:prstGeom>
        </p:spPr>
        <p:txBody>
          <a:bodyPr wrap="none"/>
          <a:lstStyle/>
          <a:p>
            <a:pPr>
              <a:defRPr/>
            </a:pPr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Вотчал Борис Евгеньевич, о нем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F0C7116-ED2A-45A5-A4C4-47AB12D46CD5}"/>
              </a:ext>
            </a:extLst>
          </p:cNvPr>
          <p:cNvSpPr txBox="1"/>
          <p:nvPr/>
        </p:nvSpPr>
        <p:spPr>
          <a:xfrm>
            <a:off x="1817688" y="255588"/>
            <a:ext cx="6926262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библиотека Академии</a:t>
            </a:r>
          </a:p>
        </p:txBody>
      </p:sp>
      <p:pic>
        <p:nvPicPr>
          <p:cNvPr id="31751" name="Рисунок 2">
            <a:extLst>
              <a:ext uri="{FF2B5EF4-FFF2-40B4-BE49-F238E27FC236}">
                <a16:creationId xmlns:a16="http://schemas.microsoft.com/office/drawing/2014/main" xmlns="" id="{C08A1013-13E2-4AC0-8B48-0CC867FE4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Прямоугольник 3">
            <a:extLst>
              <a:ext uri="{FF2B5EF4-FFF2-40B4-BE49-F238E27FC236}">
                <a16:creationId xmlns:a16="http://schemas.microsoft.com/office/drawing/2014/main" xmlns="" id="{626430BF-00C2-4ECE-8892-C5D4EBFEA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0063" y="2514600"/>
            <a:ext cx="8890000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altLang="ru-RU" sz="23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«…Борис Евгеньевич был врачом с мировым именем, тысячи больных обязаны ему своей жизнью, десятки тысяч — тем, что он вернул им здоровье. Не один десяток лет Борис Евгеньевич занимался преподавательской деятельностью на кафедре терапии ЦИУВ. И через все его лекции, через все беседы со студентами и врачами красной нитью проходит мысль о том, что, кроме профессиональных знаний, врачу нужны душевная культура, любовь к людям, понимание их, доброта не просто к больным людям в массе, а к каждому отдельному человеку, который ждет от врача помощи…»</a:t>
            </a:r>
          </a:p>
          <a:p>
            <a:pPr>
              <a:defRPr/>
            </a:pPr>
            <a:r>
              <a:rPr lang="ru-RU" altLang="ru-RU" sz="23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								</a:t>
            </a:r>
            <a:r>
              <a:rPr lang="ru-RU" altLang="ru-RU" sz="23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И.П. Замотаев, 1975. </a:t>
            </a:r>
          </a:p>
        </p:txBody>
      </p:sp>
      <p:pic>
        <p:nvPicPr>
          <p:cNvPr id="33795" name="Рисунок 1">
            <a:extLst>
              <a:ext uri="{FF2B5EF4-FFF2-40B4-BE49-F238E27FC236}">
                <a16:creationId xmlns:a16="http://schemas.microsoft.com/office/drawing/2014/main" xmlns="" id="{834BF077-3B0A-4441-B557-F1948C186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400175"/>
            <a:ext cx="255905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Рисунок 5">
            <a:extLst>
              <a:ext uri="{FF2B5EF4-FFF2-40B4-BE49-F238E27FC236}">
                <a16:creationId xmlns:a16="http://schemas.microsoft.com/office/drawing/2014/main" xmlns="" id="{EB0FA2DA-A80C-41EA-A7C9-785F55706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7" t="3734" r="14745" b="5013"/>
          <a:stretch>
            <a:fillRect/>
          </a:stretch>
        </p:blipFill>
        <p:spPr bwMode="auto">
          <a:xfrm>
            <a:off x="714375" y="2967038"/>
            <a:ext cx="2319338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1B7D30-C3E2-48EE-99E0-D17BA670F517}"/>
              </a:ext>
            </a:extLst>
          </p:cNvPr>
          <p:cNvSpPr txBox="1"/>
          <p:nvPr/>
        </p:nvSpPr>
        <p:spPr>
          <a:xfrm>
            <a:off x="2913063" y="1508125"/>
            <a:ext cx="8631237" cy="9144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Замотаев И. П. Борис Евгеньевич Вотчал (К 80-летию со дня рождения) //Клиническая медицина. -1975. - №6. - С.146-150.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60C4F72-489A-4D91-BA10-2A3AAFC5259B}"/>
              </a:ext>
            </a:extLst>
          </p:cNvPr>
          <p:cNvSpPr/>
          <p:nvPr/>
        </p:nvSpPr>
        <p:spPr>
          <a:xfrm>
            <a:off x="1785938" y="862013"/>
            <a:ext cx="6572250" cy="646112"/>
          </a:xfrm>
          <a:prstGeom prst="rect">
            <a:avLst/>
          </a:prstGeom>
        </p:spPr>
        <p:txBody>
          <a:bodyPr wrap="none"/>
          <a:lstStyle/>
          <a:p>
            <a:pPr>
              <a:defRPr/>
            </a:pPr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Вотчал Борис Евгеньевич, о нем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3A722A5-4A5A-4520-8229-8512881461D9}"/>
              </a:ext>
            </a:extLst>
          </p:cNvPr>
          <p:cNvSpPr txBox="1"/>
          <p:nvPr/>
        </p:nvSpPr>
        <p:spPr>
          <a:xfrm>
            <a:off x="1817688" y="255588"/>
            <a:ext cx="6926262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библиотека Академии</a:t>
            </a:r>
          </a:p>
        </p:txBody>
      </p:sp>
      <p:pic>
        <p:nvPicPr>
          <p:cNvPr id="33800" name="Рисунок 2">
            <a:extLst>
              <a:ext uri="{FF2B5EF4-FFF2-40B4-BE49-F238E27FC236}">
                <a16:creationId xmlns:a16="http://schemas.microsoft.com/office/drawing/2014/main" xmlns="" id="{63BA569D-B207-49DE-A707-9D77CE0B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31F2370-B0A0-4DD7-BB7E-83E0F643E3E3}"/>
              </a:ext>
            </a:extLst>
          </p:cNvPr>
          <p:cNvSpPr/>
          <p:nvPr/>
        </p:nvSpPr>
        <p:spPr>
          <a:xfrm>
            <a:off x="3008313" y="180975"/>
            <a:ext cx="53594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2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F1CD789-EFE6-4880-B669-56AD44ADACFB}"/>
              </a:ext>
            </a:extLst>
          </p:cNvPr>
          <p:cNvSpPr/>
          <p:nvPr/>
        </p:nvSpPr>
        <p:spPr>
          <a:xfrm>
            <a:off x="4533900" y="3916363"/>
            <a:ext cx="6831013" cy="2571750"/>
          </a:xfrm>
          <a:prstGeom prst="rect">
            <a:avLst/>
          </a:prstGeom>
        </p:spPr>
        <p:txBody>
          <a:bodyPr/>
          <a:lstStyle/>
          <a:p>
            <a:pPr>
              <a:tabLst>
                <a:tab pos="1254125" algn="l"/>
              </a:tabLst>
              <a:defRPr/>
            </a:pPr>
            <a:r>
              <a:rPr lang="ru-RU" sz="2400" b="1" i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Замотаев И. П.</a:t>
            </a:r>
          </a:p>
          <a:p>
            <a:pPr>
              <a:tabLst>
                <a:tab pos="1254125" algn="l"/>
              </a:tabLst>
              <a:defRPr/>
            </a:pPr>
            <a:r>
              <a:rPr lang="ru-RU" sz="2400" b="1" i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Вклад Б.Е. </a:t>
            </a:r>
            <a:r>
              <a:rPr lang="ru-RU" sz="2400" b="1" i="1" dirty="0" err="1">
                <a:solidFill>
                  <a:srgbClr val="000066"/>
                </a:solidFill>
                <a:latin typeface="+mn-lt"/>
                <a:cs typeface="Times New Roman" pitchFamily="18" charset="0"/>
              </a:rPr>
              <a:t>Вотчала</a:t>
            </a:r>
            <a:r>
              <a:rPr lang="ru-RU" sz="2400" b="1" i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 в отечественную клинику внутренних болезней (К 100-летию со дня рождения) /И.П. Замотаев // Клиническая медицина. -1995. - №3. - С.65-69.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EDE4688-0EB5-4AF7-9501-92990755E74C}"/>
              </a:ext>
            </a:extLst>
          </p:cNvPr>
          <p:cNvSpPr/>
          <p:nvPr/>
        </p:nvSpPr>
        <p:spPr>
          <a:xfrm>
            <a:off x="1785938" y="862013"/>
            <a:ext cx="6572250" cy="646112"/>
          </a:xfrm>
          <a:prstGeom prst="rect">
            <a:avLst/>
          </a:prstGeom>
        </p:spPr>
        <p:txBody>
          <a:bodyPr wrap="none"/>
          <a:lstStyle/>
          <a:p>
            <a:pPr>
              <a:defRPr/>
            </a:pPr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Вотчал Борис Евгеньевич, о нем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F75AF1D-DBAE-4669-AEE4-C2962587EF0A}"/>
              </a:ext>
            </a:extLst>
          </p:cNvPr>
          <p:cNvSpPr txBox="1"/>
          <p:nvPr/>
        </p:nvSpPr>
        <p:spPr>
          <a:xfrm>
            <a:off x="1817688" y="255588"/>
            <a:ext cx="6926262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библиотека Академии</a:t>
            </a:r>
          </a:p>
        </p:txBody>
      </p:sp>
      <p:pic>
        <p:nvPicPr>
          <p:cNvPr id="34822" name="Рисунок 2">
            <a:extLst>
              <a:ext uri="{FF2B5EF4-FFF2-40B4-BE49-F238E27FC236}">
                <a16:creationId xmlns:a16="http://schemas.microsoft.com/office/drawing/2014/main" xmlns="" id="{B190ADEE-7B87-49A5-9337-29AA6D922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 descr="C:\Users\librarian\Downloads\8.jpg">
            <a:extLst>
              <a:ext uri="{FF2B5EF4-FFF2-40B4-BE49-F238E27FC236}">
                <a16:creationId xmlns:a16="http://schemas.microsoft.com/office/drawing/2014/main" xmlns="" id="{921D36A7-E096-4B32-8296-04E4A2359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" b="1875"/>
          <a:stretch>
            <a:fillRect/>
          </a:stretch>
        </p:blipFill>
        <p:spPr bwMode="auto">
          <a:xfrm>
            <a:off x="146050" y="1508125"/>
            <a:ext cx="24193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D2EBE85-7035-47A4-86D7-84BEF8496256}"/>
              </a:ext>
            </a:extLst>
          </p:cNvPr>
          <p:cNvSpPr/>
          <p:nvPr/>
        </p:nvSpPr>
        <p:spPr>
          <a:xfrm>
            <a:off x="4533900" y="1863725"/>
            <a:ext cx="7011988" cy="2087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rgbClr val="000066"/>
                </a:solidFill>
                <a:latin typeface="+mn-lt"/>
                <a:cs typeface="Arial" pitchFamily="34" charset="0"/>
              </a:rPr>
              <a:t>Муратова О. С. Вотчал Борис Евгеньевич (1895-1971 гг.) (К 90-летию со дня </a:t>
            </a:r>
            <a:r>
              <a:rPr lang="ru-RU" sz="2400" b="1" i="1" dirty="0" err="1">
                <a:solidFill>
                  <a:srgbClr val="000066"/>
                </a:solidFill>
                <a:latin typeface="+mn-lt"/>
                <a:cs typeface="Arial" pitchFamily="34" charset="0"/>
              </a:rPr>
              <a:t>дня</a:t>
            </a:r>
            <a:r>
              <a:rPr lang="ru-RU" sz="2400" b="1" i="1" dirty="0">
                <a:solidFill>
                  <a:srgbClr val="000066"/>
                </a:solidFill>
                <a:latin typeface="+mn-lt"/>
                <a:cs typeface="Arial" pitchFamily="34" charset="0"/>
              </a:rPr>
              <a:t> рождения)/ О.С. Муратова, О.А. Вотчал  //Терапевтический архив. - 1987. - №1. - С.129-132.</a:t>
            </a:r>
          </a:p>
        </p:txBody>
      </p:sp>
      <p:pic>
        <p:nvPicPr>
          <p:cNvPr id="34825" name="Picture 3" descr="C:\Users\librarian\Documents\Вотчел\3.jpg">
            <a:extLst>
              <a:ext uri="{FF2B5EF4-FFF2-40B4-BE49-F238E27FC236}">
                <a16:creationId xmlns:a16="http://schemas.microsoft.com/office/drawing/2014/main" xmlns="" id="{4AF8C511-6084-4D9A-A9BF-4569E2D1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2" r="304"/>
          <a:stretch>
            <a:fillRect/>
          </a:stretch>
        </p:blipFill>
        <p:spPr bwMode="auto">
          <a:xfrm>
            <a:off x="319088" y="2611438"/>
            <a:ext cx="3348037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2" descr="C:\Users\librarian\Documents\Вотчел\2.jpg">
            <a:extLst>
              <a:ext uri="{FF2B5EF4-FFF2-40B4-BE49-F238E27FC236}">
                <a16:creationId xmlns:a16="http://schemas.microsoft.com/office/drawing/2014/main" xmlns="" id="{F15D900B-80B2-41F3-9BDE-7BFAFA137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3594100"/>
            <a:ext cx="206375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6A997A0-E76D-405E-AC4C-D67FF3AB1980}"/>
              </a:ext>
            </a:extLst>
          </p:cNvPr>
          <p:cNvSpPr/>
          <p:nvPr/>
        </p:nvSpPr>
        <p:spPr>
          <a:xfrm>
            <a:off x="6619875" y="1679575"/>
            <a:ext cx="5435600" cy="55086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Кнопов М.Ш. Борис Евгеньевич </a:t>
            </a:r>
            <a:r>
              <a:rPr lang="ru-RU" sz="2200" b="1" i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Вотчал</a:t>
            </a:r>
            <a:r>
              <a:rPr lang="ru-RU" sz="22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– новатор отечественной терапии  </a:t>
            </a:r>
          </a:p>
          <a:p>
            <a:pPr>
              <a:defRPr/>
            </a:pPr>
            <a:r>
              <a:rPr lang="ru-RU" sz="22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(К 120-летию со дня рождения)/ М.Ш. Кнопов, В.К. </a:t>
            </a:r>
            <a:r>
              <a:rPr lang="ru-RU" sz="2200" b="1" i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Тарануха</a:t>
            </a:r>
            <a:r>
              <a:rPr lang="ru-RU" sz="22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, Л.В. Кузьменкова ; ГБОУ ДПО РМАПО // Клиническая медицина. - 2015. - №7. - С.78-80.</a:t>
            </a:r>
          </a:p>
          <a:p>
            <a:pPr>
              <a:defRPr/>
            </a:pPr>
            <a:endParaRPr lang="ru-RU" sz="2200" b="1" i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ru-RU" sz="22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Симоненко В.Б. Борис Евгеньевич </a:t>
            </a:r>
            <a:r>
              <a:rPr lang="ru-RU" sz="2200" b="1" i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Вотчал</a:t>
            </a:r>
            <a:r>
              <a:rPr lang="ru-RU" sz="22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– выдающийся терапевт, блестящий ученый, основатель клинической фармакологии в России (К 120-летию со дня рождения) / В.Б. Симоненко, А.А. Вологдин//Клиническая медицина. </a:t>
            </a:r>
          </a:p>
          <a:p>
            <a:pPr>
              <a:defRPr/>
            </a:pPr>
            <a:r>
              <a:rPr lang="ru-RU" sz="22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- 2015. - №12. - С. 70-73.</a:t>
            </a:r>
          </a:p>
          <a:p>
            <a:pPr>
              <a:defRPr/>
            </a:pPr>
            <a:endParaRPr lang="ru-RU" sz="2200" b="1" i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endParaRPr lang="ru-RU" sz="22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2771" name="Рисунок 1">
            <a:extLst>
              <a:ext uri="{FF2B5EF4-FFF2-40B4-BE49-F238E27FC236}">
                <a16:creationId xmlns:a16="http://schemas.microsoft.com/office/drawing/2014/main" xmlns="" id="{CD3329E0-37FB-4FC2-9BAC-CBE79D570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539875"/>
            <a:ext cx="35052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Рисунок 2">
            <a:extLst>
              <a:ext uri="{FF2B5EF4-FFF2-40B4-BE49-F238E27FC236}">
                <a16:creationId xmlns:a16="http://schemas.microsoft.com/office/drawing/2014/main" xmlns="" id="{AD4CA7E3-2D12-4038-95F1-81849AA87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3" b="47"/>
          <a:stretch>
            <a:fillRect/>
          </a:stretch>
        </p:blipFill>
        <p:spPr bwMode="auto">
          <a:xfrm>
            <a:off x="2854325" y="1679575"/>
            <a:ext cx="3532188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99EEEB6-97C5-4101-BD7E-F0A4FFD619D2}"/>
              </a:ext>
            </a:extLst>
          </p:cNvPr>
          <p:cNvSpPr/>
          <p:nvPr/>
        </p:nvSpPr>
        <p:spPr>
          <a:xfrm>
            <a:off x="1785938" y="862013"/>
            <a:ext cx="6572250" cy="646112"/>
          </a:xfrm>
          <a:prstGeom prst="rect">
            <a:avLst/>
          </a:prstGeom>
        </p:spPr>
        <p:txBody>
          <a:bodyPr wrap="none"/>
          <a:lstStyle/>
          <a:p>
            <a:pPr>
              <a:defRPr/>
            </a:pPr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Вотчал Борис Евгеньевич, о нем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CFCB8D5-4AC5-4653-86F4-FD50533CC8FD}"/>
              </a:ext>
            </a:extLst>
          </p:cNvPr>
          <p:cNvSpPr txBox="1"/>
          <p:nvPr/>
        </p:nvSpPr>
        <p:spPr>
          <a:xfrm>
            <a:off x="1817688" y="255588"/>
            <a:ext cx="6926262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библиотека Академии</a:t>
            </a:r>
          </a:p>
        </p:txBody>
      </p:sp>
      <p:pic>
        <p:nvPicPr>
          <p:cNvPr id="32775" name="Рисунок 2">
            <a:extLst>
              <a:ext uri="{FF2B5EF4-FFF2-40B4-BE49-F238E27FC236}">
                <a16:creationId xmlns:a16="http://schemas.microsoft.com/office/drawing/2014/main" xmlns="" id="{F6E75D3A-2136-4ED6-89FB-00F778443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5">
            <a:extLst>
              <a:ext uri="{FF2B5EF4-FFF2-40B4-BE49-F238E27FC236}">
                <a16:creationId xmlns:a16="http://schemas.microsoft.com/office/drawing/2014/main" xmlns="" id="{B4233BF2-00CC-4554-84A0-86437C51C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b="4198"/>
          <a:stretch>
            <a:fillRect/>
          </a:stretch>
        </p:blipFill>
        <p:spPr bwMode="auto">
          <a:xfrm>
            <a:off x="377825" y="1176338"/>
            <a:ext cx="4903788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Рисунок 8">
            <a:extLst>
              <a:ext uri="{FF2B5EF4-FFF2-40B4-BE49-F238E27FC236}">
                <a16:creationId xmlns:a16="http://schemas.microsoft.com/office/drawing/2014/main" xmlns="" id="{EB7A9E45-16C8-4426-A189-0581416C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" b="7179"/>
          <a:stretch>
            <a:fillRect/>
          </a:stretch>
        </p:blipFill>
        <p:spPr bwMode="auto">
          <a:xfrm>
            <a:off x="839788" y="3468688"/>
            <a:ext cx="4484687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Рисунок 4">
            <a:extLst>
              <a:ext uri="{FF2B5EF4-FFF2-40B4-BE49-F238E27FC236}">
                <a16:creationId xmlns:a16="http://schemas.microsoft.com/office/drawing/2014/main" xmlns="" id="{87CE7FEA-CE8F-486B-A93E-7B7E2032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t="3574" r="15181"/>
          <a:stretch>
            <a:fillRect/>
          </a:stretch>
        </p:blipFill>
        <p:spPr bwMode="auto">
          <a:xfrm>
            <a:off x="4948237" y="1176338"/>
            <a:ext cx="2233613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Рисунок 9">
            <a:extLst>
              <a:ext uri="{FF2B5EF4-FFF2-40B4-BE49-F238E27FC236}">
                <a16:creationId xmlns:a16="http://schemas.microsoft.com/office/drawing/2014/main" xmlns="" id="{CCC92BAF-7366-4C66-B34D-0B284BA6A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4" b="7129"/>
          <a:stretch>
            <a:fillRect/>
          </a:stretch>
        </p:blipFill>
        <p:spPr bwMode="auto">
          <a:xfrm>
            <a:off x="6986588" y="1009650"/>
            <a:ext cx="331946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Рисунок 10">
            <a:extLst>
              <a:ext uri="{FF2B5EF4-FFF2-40B4-BE49-F238E27FC236}">
                <a16:creationId xmlns:a16="http://schemas.microsoft.com/office/drawing/2014/main" xmlns="" id="{6D7DDDC3-3EA6-42BB-A6D9-A6E5724DA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r="8218" b="4675"/>
          <a:stretch>
            <a:fillRect/>
          </a:stretch>
        </p:blipFill>
        <p:spPr bwMode="auto">
          <a:xfrm>
            <a:off x="4321107" y="2726300"/>
            <a:ext cx="4791930" cy="397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Рисунок 11">
            <a:extLst>
              <a:ext uri="{FF2B5EF4-FFF2-40B4-BE49-F238E27FC236}">
                <a16:creationId xmlns:a16="http://schemas.microsoft.com/office/drawing/2014/main" xmlns="" id="{2E610FC5-1860-49A7-93C2-0FFA59ED1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2361739"/>
            <a:ext cx="27305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8B52058-E9D0-4A2E-B601-C717C66F29CE}"/>
              </a:ext>
            </a:extLst>
          </p:cNvPr>
          <p:cNvSpPr txBox="1"/>
          <p:nvPr/>
        </p:nvSpPr>
        <p:spPr>
          <a:xfrm>
            <a:off x="1817688" y="255588"/>
            <a:ext cx="6926262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библиотека Академии</a:t>
            </a:r>
          </a:p>
        </p:txBody>
      </p:sp>
      <p:pic>
        <p:nvPicPr>
          <p:cNvPr id="35849" name="Рисунок 2">
            <a:extLst>
              <a:ext uri="{FF2B5EF4-FFF2-40B4-BE49-F238E27FC236}">
                <a16:creationId xmlns:a16="http://schemas.microsoft.com/office/drawing/2014/main" xmlns="" id="{912E31B5-1167-4FEF-A3A9-3664AA93F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AFDBC81-56FD-42BD-83D1-098843485AE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3434" y="5341631"/>
            <a:ext cx="1582994" cy="140022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>
            <a:reflection endPos="0" dist="50800" dir="5400000" sy="-100000" algn="bl" rotWithShape="0"/>
            <a:softEdge rad="444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B3A6597-6AFD-409F-9DC2-BAF4AB1A3DCC}"/>
              </a:ext>
            </a:extLst>
          </p:cNvPr>
          <p:cNvSpPr/>
          <p:nvPr/>
        </p:nvSpPr>
        <p:spPr>
          <a:xfrm>
            <a:off x="7699375" y="1724025"/>
            <a:ext cx="1938338" cy="86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lnSpc>
                <a:spcPct val="115000"/>
              </a:lnSpc>
              <a:defRPr/>
            </a:pPr>
            <a:endParaRPr lang="ru-RU" alt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DE312AA-435D-4560-9BB7-3F8FB1FE08F8}"/>
              </a:ext>
            </a:extLst>
          </p:cNvPr>
          <p:cNvSpPr/>
          <p:nvPr/>
        </p:nvSpPr>
        <p:spPr>
          <a:xfrm>
            <a:off x="6446838" y="5503863"/>
            <a:ext cx="904875" cy="635000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endParaRPr lang="ru-RU" sz="20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777409E-2F7B-4C54-B9B6-9405D2F95EDB}"/>
              </a:ext>
            </a:extLst>
          </p:cNvPr>
          <p:cNvSpPr/>
          <p:nvPr/>
        </p:nvSpPr>
        <p:spPr>
          <a:xfrm>
            <a:off x="3048000" y="1722438"/>
            <a:ext cx="5867400" cy="1282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1600" b="1" i="1" dirty="0">
                <a:solidFill>
                  <a:srgbClr val="002060"/>
                </a:solidFill>
                <a:latin typeface="Calibri"/>
              </a:rPr>
              <a:t>.</a:t>
            </a:r>
            <a:r>
              <a:rPr lang="ru-RU" sz="1600" b="1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1600" b="1" i="1" dirty="0">
                <a:solidFill>
                  <a:srgbClr val="002060"/>
                </a:solidFill>
                <a:latin typeface="+mn-lt"/>
              </a:rPr>
            </a:br>
            <a:r>
              <a:rPr lang="ru-RU" dirty="0">
                <a:latin typeface="Segoe UI Web (Cyrillic)"/>
              </a:rPr>
              <a:t>  </a:t>
            </a:r>
            <a:br>
              <a:rPr lang="ru-RU" dirty="0">
                <a:latin typeface="Segoe UI Web (Cyrillic)"/>
              </a:rPr>
            </a:br>
            <a:r>
              <a:rPr lang="ru-RU" dirty="0">
                <a:latin typeface="Segoe UI Web (Cyrillic)"/>
              </a:rPr>
              <a:t> </a:t>
            </a:r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3DDF3C2F-3BBA-4645-81A8-206BA79BAC6C}"/>
              </a:ext>
            </a:extLst>
          </p:cNvPr>
          <p:cNvSpPr/>
          <p:nvPr/>
        </p:nvSpPr>
        <p:spPr>
          <a:xfrm>
            <a:off x="206476" y="1549399"/>
            <a:ext cx="11985524" cy="45894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Фармакологическое мышление у постели больного, клиническая фармакология в Советском Союзе появилась благодаря академику АМН СССР Борису Евгеньевичу </a:t>
            </a:r>
            <a:r>
              <a:rPr lang="ru-RU" sz="2400" b="1" i="1" dirty="0" err="1">
                <a:solidFill>
                  <a:srgbClr val="002060"/>
                </a:solidFill>
                <a:latin typeface="+mn-lt"/>
              </a:rPr>
              <a:t>Вотчалу</a:t>
            </a: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, который руководил кафедрой клинической фармакологии в Центральном институте усовершенствования врачей. </a:t>
            </a:r>
          </a:p>
          <a:p>
            <a:pPr>
              <a:defRPr/>
            </a:pPr>
            <a:endParaRPr lang="ru-RU" sz="2400" b="1" i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Он придумал и проводил цикл усовершенствования для врачей по клинической фармакологии, и он говорил, что клиническая фармакология — это формирование фармакологического мышления у постели больного. </a:t>
            </a:r>
          </a:p>
          <a:p>
            <a:pPr>
              <a:defRPr/>
            </a:pPr>
            <a:endParaRPr lang="ru-RU" sz="2400" b="1" i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Одним из первых курсантов этого цикла был основатель и заведующий </a:t>
            </a:r>
            <a:r>
              <a:rPr lang="ru-RU" sz="2400" b="1" i="1" dirty="0" smtClean="0">
                <a:solidFill>
                  <a:srgbClr val="002060"/>
                </a:solidFill>
                <a:latin typeface="+mn-lt"/>
              </a:rPr>
              <a:t>кафедрой </a:t>
            </a: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клинической фармакологии Первого медицинского университета, академик РАН Владимир Григорьевич </a:t>
            </a:r>
            <a:r>
              <a:rPr lang="ru-RU" sz="2400" b="1" i="1" dirty="0" err="1">
                <a:solidFill>
                  <a:srgbClr val="002060"/>
                </a:solidFill>
                <a:latin typeface="+mn-lt"/>
              </a:rPr>
              <a:t>Кукес</a:t>
            </a: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.  </a:t>
            </a:r>
            <a:r>
              <a:rPr lang="ru-RU" sz="2400" dirty="0">
                <a:latin typeface="Arial" panose="020B0604020202020204" pitchFamily="34" charset="0"/>
              </a:rPr>
              <a:t/>
            </a:r>
            <a:br>
              <a:rPr lang="ru-RU" sz="2400" dirty="0">
                <a:latin typeface="Arial" panose="020B0604020202020204" pitchFamily="34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6870" name="Рисунок 2">
            <a:extLst>
              <a:ext uri="{FF2B5EF4-FFF2-40B4-BE49-F238E27FC236}">
                <a16:creationId xmlns:a16="http://schemas.microsoft.com/office/drawing/2014/main" xmlns="" id="{F5DF1F27-AE83-4F5E-A4B7-69BCDD4BA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43F563-A882-41BF-9C07-A9561B6B5687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 defTabSz="914400" eaLnBrk="1" hangingPunct="1">
              <a:defRPr/>
            </a:pP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</a:t>
            </a:r>
            <a:r>
              <a:rPr lang="ru-RU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учная библиотека Академии</a:t>
            </a:r>
            <a:endParaRPr lang="en-US" sz="4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бъект 1">
            <a:extLst>
              <a:ext uri="{FF2B5EF4-FFF2-40B4-BE49-F238E27FC236}">
                <a16:creationId xmlns:a16="http://schemas.microsoft.com/office/drawing/2014/main" xmlns="" id="{101BBD88-BD4B-458B-8E26-4B367976298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554288" y="1006475"/>
            <a:ext cx="6226175" cy="6111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altLang="ru-RU" b="1" i="1" dirty="0">
                <a:solidFill>
                  <a:srgbClr val="0070C0"/>
                </a:solidFill>
                <a:latin typeface="+mj-lt"/>
              </a:rPr>
              <a:t>КЛИНИЧЕСКАЯ  ФАРМАКОЛОГИЯ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E83C914-DD2D-4565-92DA-C5DFA8361791}"/>
              </a:ext>
            </a:extLst>
          </p:cNvPr>
          <p:cNvSpPr/>
          <p:nvPr/>
        </p:nvSpPr>
        <p:spPr>
          <a:xfrm>
            <a:off x="8929688" y="6015038"/>
            <a:ext cx="1606550" cy="2301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lnSpc>
                <a:spcPct val="115000"/>
              </a:lnSpc>
              <a:defRPr/>
            </a:pPr>
            <a:endParaRPr lang="ru-RU" alt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EF8DF2A-2E14-4DC4-B128-DB0C46FB4FA3}"/>
              </a:ext>
            </a:extLst>
          </p:cNvPr>
          <p:cNvSpPr/>
          <p:nvPr/>
        </p:nvSpPr>
        <p:spPr>
          <a:xfrm>
            <a:off x="3597275" y="4352925"/>
            <a:ext cx="8124825" cy="2192338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endParaRPr lang="ru-RU" sz="20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E1F841B-E581-4ECC-898B-8E1CE5251F08}"/>
              </a:ext>
            </a:extLst>
          </p:cNvPr>
          <p:cNvSpPr/>
          <p:nvPr/>
        </p:nvSpPr>
        <p:spPr>
          <a:xfrm>
            <a:off x="3027363" y="2017713"/>
            <a:ext cx="8991600" cy="2722562"/>
          </a:xfrm>
          <a:prstGeom prst="rect">
            <a:avLst/>
          </a:prstGeom>
        </p:spPr>
        <p:txBody>
          <a:bodyPr/>
          <a:lstStyle/>
          <a:p>
            <a:pPr algn="ctr" defTabSz="914400" eaLnBrk="1" hangingPunct="1">
              <a:spcBef>
                <a:spcPct val="20000"/>
              </a:spcBef>
              <a:defRPr/>
            </a:pPr>
            <a:r>
              <a:rPr lang="ru-RU" alt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anose="020B0604020202020204" pitchFamily="34" charset="0"/>
              </a:rPr>
              <a:t>Академик  РАМН, Академик РАН, лауреат государственной премии СССР  </a:t>
            </a:r>
          </a:p>
          <a:p>
            <a:pPr algn="ctr" defTabSz="914400" eaLnBrk="1" hangingPunct="1">
              <a:spcBef>
                <a:spcPct val="20000"/>
              </a:spcBef>
              <a:defRPr/>
            </a:pPr>
            <a:r>
              <a:rPr lang="ru-RU" alt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anose="020B0604020202020204" pitchFamily="34" charset="0"/>
              </a:rPr>
              <a:t> Владимир Григорьевич </a:t>
            </a:r>
            <a:r>
              <a:rPr lang="ru-RU" altLang="ru-RU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anose="020B0604020202020204" pitchFamily="34" charset="0"/>
              </a:rPr>
              <a:t>Кукес</a:t>
            </a:r>
            <a:r>
              <a:rPr lang="ru-RU" alt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</a:p>
          <a:p>
            <a:pPr algn="ctr" defTabSz="914400" eaLnBrk="1" hangingPunct="1">
              <a:spcBef>
                <a:spcPct val="20000"/>
              </a:spcBef>
              <a:defRPr/>
            </a:pPr>
            <a:r>
              <a:rPr lang="ru-RU" alt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anose="020B0604020202020204" pitchFamily="34" charset="0"/>
              </a:rPr>
              <a:t>- Российский и советский ученый фармаколог             </a:t>
            </a:r>
          </a:p>
        </p:txBody>
      </p:sp>
      <p:pic>
        <p:nvPicPr>
          <p:cNvPr id="37893" name="Рисунок 3">
            <a:extLst>
              <a:ext uri="{FF2B5EF4-FFF2-40B4-BE49-F238E27FC236}">
                <a16:creationId xmlns:a16="http://schemas.microsoft.com/office/drawing/2014/main" xmlns="" id="{A0190D30-A01B-4027-84B0-394070B2F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55788"/>
            <a:ext cx="3235325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03AFCF9-76AE-4F80-99FB-285FC9905697}"/>
              </a:ext>
            </a:extLst>
          </p:cNvPr>
          <p:cNvSpPr/>
          <p:nvPr/>
        </p:nvSpPr>
        <p:spPr>
          <a:xfrm rot="10800000" flipV="1">
            <a:off x="3432175" y="4352925"/>
            <a:ext cx="8675688" cy="2019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600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современном мире фармакотерапии нет гарантий, есть только возможности, которые зависят от наших знаний и умений. Наши знания есть сумма того, чему мы научились». </a:t>
            </a:r>
          </a:p>
          <a:p>
            <a:pPr>
              <a:defRPr/>
            </a:pPr>
            <a:r>
              <a:rPr lang="ru-RU" sz="2600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</a:t>
            </a:r>
            <a:r>
              <a:rPr lang="ru-RU" sz="2600" b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В.Г. </a:t>
            </a:r>
            <a:r>
              <a:rPr lang="ru-RU" sz="2600" b="1" dirty="0" err="1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Кукес</a:t>
            </a:r>
            <a:endParaRPr lang="ru-RU" sz="2600" b="1" dirty="0">
              <a:solidFill>
                <a:srgbClr val="005D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5" name="Рисунок 2">
            <a:extLst>
              <a:ext uri="{FF2B5EF4-FFF2-40B4-BE49-F238E27FC236}">
                <a16:creationId xmlns:a16="http://schemas.microsoft.com/office/drawing/2014/main" xmlns="" id="{EC0CBAFA-33AB-470A-95AF-C06F34064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393E53A-227A-46A3-87A8-C69937BA412C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 defTabSz="914400" eaLnBrk="1" hangingPunct="1">
              <a:defRPr/>
            </a:pP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</a:t>
            </a:r>
            <a:r>
              <a:rPr lang="ru-RU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учная библиотека Академии</a:t>
            </a:r>
            <a:endParaRPr lang="en-US" sz="4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бъект 1">
            <a:extLst>
              <a:ext uri="{FF2B5EF4-FFF2-40B4-BE49-F238E27FC236}">
                <a16:creationId xmlns:a16="http://schemas.microsoft.com/office/drawing/2014/main" xmlns="" id="{85AE4AA2-D17F-475A-B05B-3C1F61C544D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608263" y="1093788"/>
            <a:ext cx="6172200" cy="588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altLang="ru-RU" b="1" i="1" dirty="0">
                <a:solidFill>
                  <a:srgbClr val="0070C0"/>
                </a:solidFill>
                <a:latin typeface="+mj-lt"/>
              </a:rPr>
              <a:t>КЛИНИЧЕСКАЯ  ФАРМАКОЛОГИЯ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DF10755-A070-4EF6-A68A-AC9773ABFA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560" r="667" b="10667"/>
          <a:stretch/>
        </p:blipFill>
        <p:spPr>
          <a:xfrm rot="16200000">
            <a:off x="-235117" y="1770334"/>
            <a:ext cx="3202095" cy="236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0835640-0AB7-44C3-AF52-DB34B197EB5A}"/>
              </a:ext>
            </a:extLst>
          </p:cNvPr>
          <p:cNvSpPr/>
          <p:nvPr/>
        </p:nvSpPr>
        <p:spPr>
          <a:xfrm>
            <a:off x="7699375" y="1724025"/>
            <a:ext cx="1938338" cy="86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lnSpc>
                <a:spcPct val="115000"/>
              </a:lnSpc>
              <a:defRPr/>
            </a:pPr>
            <a:endParaRPr lang="ru-RU" alt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D3EB4EE-CB7D-426F-B4CA-2489EE974F06}"/>
              </a:ext>
            </a:extLst>
          </p:cNvPr>
          <p:cNvSpPr/>
          <p:nvPr/>
        </p:nvSpPr>
        <p:spPr>
          <a:xfrm>
            <a:off x="6446838" y="5503863"/>
            <a:ext cx="904875" cy="635000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endParaRPr lang="ru-RU" sz="20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61F7C9E-B6FC-4AC0-8AF9-AFE409F8014A}"/>
              </a:ext>
            </a:extLst>
          </p:cNvPr>
          <p:cNvSpPr/>
          <p:nvPr/>
        </p:nvSpPr>
        <p:spPr>
          <a:xfrm>
            <a:off x="2554288" y="1587500"/>
            <a:ext cx="6981825" cy="14938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b="1" i="1" dirty="0">
                <a:solidFill>
                  <a:srgbClr val="002060"/>
                </a:solidFill>
                <a:latin typeface="+mn-lt"/>
              </a:rPr>
              <a:t>Клиническая фармакология: учеб.-метод. пособие для студентов 6-го курса мед. ин-тов.</a:t>
            </a:r>
            <a:r>
              <a:rPr lang="ru-RU" b="1" i="1" dirty="0">
                <a:solidFill>
                  <a:srgbClr val="002060"/>
                </a:solidFill>
                <a:latin typeface="Calibri"/>
              </a:rPr>
              <a:t> Ч. 1-4</a:t>
            </a:r>
            <a:r>
              <a:rPr lang="ru-RU" b="1" i="1" dirty="0">
                <a:solidFill>
                  <a:srgbClr val="002060"/>
                </a:solidFill>
                <a:latin typeface="+mn-lt"/>
              </a:rPr>
              <a:t> / </a:t>
            </a:r>
            <a:r>
              <a:rPr lang="en-US" b="1" i="1" dirty="0">
                <a:solidFill>
                  <a:srgbClr val="002060"/>
                </a:solidFill>
                <a:latin typeface="+mn-lt"/>
              </a:rPr>
              <a:t>[</a:t>
            </a:r>
            <a:r>
              <a:rPr lang="ru-RU" b="1" i="1" dirty="0">
                <a:solidFill>
                  <a:srgbClr val="002060"/>
                </a:solidFill>
                <a:latin typeface="+mn-lt"/>
              </a:rPr>
              <a:t>Авт. кол.: В.Г. </a:t>
            </a:r>
            <a:r>
              <a:rPr lang="ru-RU" b="1" i="1" dirty="0" err="1">
                <a:solidFill>
                  <a:srgbClr val="002060"/>
                </a:solidFill>
                <a:latin typeface="+mn-lt"/>
              </a:rPr>
              <a:t>Кукес</a:t>
            </a:r>
            <a:r>
              <a:rPr lang="ru-RU" b="1" i="1" dirty="0">
                <a:solidFill>
                  <a:srgbClr val="002060"/>
                </a:solidFill>
                <a:latin typeface="+mn-lt"/>
              </a:rPr>
              <a:t>, А.Г. Рудаков, Б.Р. Альперович</a:t>
            </a:r>
            <a:r>
              <a:rPr lang="en-US" b="1" i="1" dirty="0">
                <a:solidFill>
                  <a:srgbClr val="002060"/>
                </a:solidFill>
                <a:latin typeface="+mn-lt"/>
              </a:rPr>
              <a:t>]</a:t>
            </a:r>
            <a:r>
              <a:rPr lang="ru-RU" b="1" i="1" dirty="0">
                <a:solidFill>
                  <a:srgbClr val="002060"/>
                </a:solidFill>
                <a:latin typeface="+mn-lt"/>
              </a:rPr>
              <a:t>; </a:t>
            </a:r>
            <a:r>
              <a:rPr lang="ru-RU" b="1" i="1" dirty="0">
                <a:solidFill>
                  <a:srgbClr val="002060"/>
                </a:solidFill>
                <a:latin typeface="Calibri"/>
              </a:rPr>
              <a:t>под ред. В. Г. </a:t>
            </a:r>
            <a:r>
              <a:rPr lang="ru-RU" b="1" i="1" dirty="0" err="1">
                <a:solidFill>
                  <a:srgbClr val="002060"/>
                </a:solidFill>
                <a:latin typeface="Calibri"/>
              </a:rPr>
              <a:t>Кукеса</a:t>
            </a:r>
            <a:r>
              <a:rPr lang="ru-RU" b="1" i="1" dirty="0">
                <a:solidFill>
                  <a:srgbClr val="002060"/>
                </a:solidFill>
                <a:latin typeface="Calibri"/>
              </a:rPr>
              <a:t>; </a:t>
            </a:r>
            <a:r>
              <a:rPr lang="ru-RU" b="1" i="1" dirty="0">
                <a:solidFill>
                  <a:srgbClr val="002060"/>
                </a:solidFill>
                <a:latin typeface="+mn-lt"/>
              </a:rPr>
              <a:t>Первый </a:t>
            </a:r>
            <a:r>
              <a:rPr lang="ru-RU" b="1" i="1" dirty="0" err="1">
                <a:solidFill>
                  <a:srgbClr val="002060"/>
                </a:solidFill>
                <a:latin typeface="+mn-lt"/>
              </a:rPr>
              <a:t>моск</a:t>
            </a:r>
            <a:r>
              <a:rPr lang="ru-RU" b="1" i="1" dirty="0">
                <a:solidFill>
                  <a:srgbClr val="002060"/>
                </a:solidFill>
                <a:latin typeface="+mn-lt"/>
              </a:rPr>
              <a:t>. мед. ин-т им. И. М. Сеченова. – Москва: МОЛМИ, 1984. - </a:t>
            </a:r>
            <a:r>
              <a:rPr lang="ru-RU" b="1" i="1" dirty="0">
                <a:solidFill>
                  <a:srgbClr val="002060"/>
                </a:solidFill>
                <a:latin typeface="Calibri"/>
              </a:rPr>
              <a:t> Ч.1. – 112 с.; Ч.2. - 127 с.; Ч.3. – 94 с.; Ч.4. - 99 с.</a:t>
            </a:r>
            <a:r>
              <a:rPr lang="ru-RU" b="1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+mn-lt"/>
              </a:rPr>
            </a:br>
            <a:r>
              <a:rPr lang="ru-RU" dirty="0">
                <a:latin typeface="Segoe UI Web (Cyrillic)"/>
              </a:rPr>
              <a:t>  </a:t>
            </a:r>
            <a:br>
              <a:rPr lang="ru-RU" dirty="0">
                <a:latin typeface="Segoe UI Web (Cyrillic)"/>
              </a:rPr>
            </a:br>
            <a:r>
              <a:rPr lang="ru-RU" dirty="0">
                <a:latin typeface="Segoe UI Web (Cyrillic)"/>
              </a:rPr>
              <a:t> </a:t>
            </a:r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7A0782DF-E5DF-4C15-85BB-382ED03B99B2}"/>
              </a:ext>
            </a:extLst>
          </p:cNvPr>
          <p:cNvSpPr/>
          <p:nvPr/>
        </p:nvSpPr>
        <p:spPr>
          <a:xfrm>
            <a:off x="3225800" y="3162300"/>
            <a:ext cx="5921375" cy="34401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Впервые в стране В.Г. </a:t>
            </a:r>
            <a:r>
              <a:rPr lang="ru-RU" b="1" dirty="0" err="1">
                <a:solidFill>
                  <a:srgbClr val="002060"/>
                </a:solidFill>
                <a:latin typeface="+mn-lt"/>
              </a:rPr>
              <a:t>Кукесом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 предложено изучение комплексных вопросов клинической фармакологии, включающее исследование фармакокинетики, </a:t>
            </a:r>
            <a:r>
              <a:rPr lang="ru-RU" b="1" dirty="0" err="1">
                <a:solidFill>
                  <a:srgbClr val="002060"/>
                </a:solidFill>
                <a:latin typeface="+mn-lt"/>
              </a:rPr>
              <a:t>фармакодинамики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, взаимодействия и побочного действия лекарственных средств, разработаны и внедрены методы определения концентрации отечественных и зарубежных лекарственных средств в различных биологических средах организма, доказана необходимость проведения острого лекарственного теста для подбора эффективной и безопасной дозы препарата, прогнозирования его клинического эффекта и риска возможного побочного действия. </a:t>
            </a:r>
            <a:r>
              <a:rPr lang="ru-RU" dirty="0">
                <a:latin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57FDCF5-5DE0-40FF-AA37-04E7831FA1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8533" r="2367" b="7200"/>
          <a:stretch/>
        </p:blipFill>
        <p:spPr>
          <a:xfrm rot="16200000">
            <a:off x="357603" y="3796240"/>
            <a:ext cx="3251299" cy="2361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2EEABB4-FDE7-4114-9B59-7DE220EC92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4560" r="466" b="7867"/>
          <a:stretch/>
        </p:blipFill>
        <p:spPr>
          <a:xfrm rot="16200000">
            <a:off x="9250781" y="1594810"/>
            <a:ext cx="3000813" cy="2510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5BBFDE1-9B05-468F-BB89-510F93F129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748" t="8374" b="7407"/>
          <a:stretch/>
        </p:blipFill>
        <p:spPr>
          <a:xfrm rot="16200000">
            <a:off x="8742154" y="3814700"/>
            <a:ext cx="3060029" cy="2487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922" name="Рисунок 2">
            <a:extLst>
              <a:ext uri="{FF2B5EF4-FFF2-40B4-BE49-F238E27FC236}">
                <a16:creationId xmlns:a16="http://schemas.microsoft.com/office/drawing/2014/main" xmlns="" id="{6AE9D56C-89C9-427A-ADE8-886565937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0E6BB88-598A-4D81-BC2D-A895B8FD6EEF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 defTabSz="914400" eaLnBrk="1" hangingPunct="1">
              <a:defRPr/>
            </a:pP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</a:t>
            </a:r>
            <a:r>
              <a:rPr lang="ru-RU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учная библиотека Академии</a:t>
            </a:r>
            <a:endParaRPr lang="en-US" sz="4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бъект 1">
            <a:extLst>
              <a:ext uri="{FF2B5EF4-FFF2-40B4-BE49-F238E27FC236}">
                <a16:creationId xmlns:a16="http://schemas.microsoft.com/office/drawing/2014/main" xmlns="" id="{7F226721-EE49-4424-9420-C33AE08C850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655888" y="1006475"/>
            <a:ext cx="6124575" cy="5810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altLang="ru-RU" b="1" i="1" dirty="0">
                <a:solidFill>
                  <a:srgbClr val="0070C0"/>
                </a:solidFill>
                <a:latin typeface="+mj-lt"/>
              </a:rPr>
              <a:t>КЛИНИЧЕСКАЯ  ФАРМАКОЛОГИЯ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29620798-9109-43E4-9D13-5FA4961163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29413" y="4389438"/>
            <a:ext cx="777875" cy="541337"/>
          </a:xfrm>
        </p:spPr>
        <p:txBody>
          <a:bodyPr rtlCol="0"/>
          <a:lstStyle/>
          <a:p>
            <a:pPr marL="3409950" indent="-34099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AB55C8E-D4D2-4F37-8D30-D83B278876C9}"/>
              </a:ext>
            </a:extLst>
          </p:cNvPr>
          <p:cNvSpPr/>
          <p:nvPr/>
        </p:nvSpPr>
        <p:spPr>
          <a:xfrm>
            <a:off x="7285038" y="4559300"/>
            <a:ext cx="777875" cy="711200"/>
          </a:xfrm>
          <a:prstGeom prst="rect">
            <a:avLst/>
          </a:prstGeom>
        </p:spPr>
        <p:txBody>
          <a:bodyPr/>
          <a:lstStyle/>
          <a:p>
            <a:pPr defTabSz="914400">
              <a:spcBef>
                <a:spcPct val="20000"/>
              </a:spcBef>
              <a:defRPr/>
            </a:pPr>
            <a:endParaRPr lang="ru-RU" altLang="ru-RU" sz="28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defTabSz="914400">
              <a:spcBef>
                <a:spcPct val="20000"/>
              </a:spcBef>
              <a:defRPr/>
            </a:pPr>
            <a:endParaRPr lang="ru-RU" altLang="ru-RU" sz="32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940" name="Прямоугольник 7">
            <a:extLst>
              <a:ext uri="{FF2B5EF4-FFF2-40B4-BE49-F238E27FC236}">
                <a16:creationId xmlns:a16="http://schemas.microsoft.com/office/drawing/2014/main" xmlns="" id="{405C9098-D032-486F-B649-48921099C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5818188"/>
            <a:ext cx="48942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buFontTx/>
              <a:buNone/>
            </a:pPr>
            <a:endParaRPr lang="ru-RU" altLang="ru-RU" sz="24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1" name="Прямоугольник 8">
            <a:extLst>
              <a:ext uri="{FF2B5EF4-FFF2-40B4-BE49-F238E27FC236}">
                <a16:creationId xmlns:a16="http://schemas.microsoft.com/office/drawing/2014/main" xmlns="" id="{A988AD9D-21BE-4664-A699-4390CEB80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8650" y="6303963"/>
            <a:ext cx="14763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buFontTx/>
              <a:buNone/>
            </a:pPr>
            <a:endParaRPr lang="ru-RU" altLang="ru-RU" sz="16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F6FBB76-0F31-4947-9969-4F6F747EBA6F}"/>
              </a:ext>
            </a:extLst>
          </p:cNvPr>
          <p:cNvSpPr/>
          <p:nvPr/>
        </p:nvSpPr>
        <p:spPr>
          <a:xfrm>
            <a:off x="1412875" y="2090738"/>
            <a:ext cx="3314700" cy="2039937"/>
          </a:xfrm>
          <a:prstGeom prst="rect">
            <a:avLst/>
          </a:prstGeom>
        </p:spPr>
        <p:txBody>
          <a:bodyPr/>
          <a:lstStyle/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9943" name="Прямоугольник 2">
            <a:extLst>
              <a:ext uri="{FF2B5EF4-FFF2-40B4-BE49-F238E27FC236}">
                <a16:creationId xmlns:a16="http://schemas.microsoft.com/office/drawing/2014/main" xmlns="" id="{11DDFEC0-EFF9-4119-BCFF-82EA2ABBD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292725"/>
            <a:ext cx="33147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800" b="1" i="1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Клиническая фармакология: учебник для студентов мед. вузов/ В.Г. Кукес. - Москва: Медицина, 1991. - 270 с.</a:t>
            </a:r>
          </a:p>
        </p:txBody>
      </p:sp>
      <p:sp>
        <p:nvSpPr>
          <p:cNvPr id="39944" name="Прямоугольник 7">
            <a:extLst>
              <a:ext uri="{FF2B5EF4-FFF2-40B4-BE49-F238E27FC236}">
                <a16:creationId xmlns:a16="http://schemas.microsoft.com/office/drawing/2014/main" xmlns="" id="{CA9D0EF5-2CF5-4FD8-91D7-51E709E07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4718050"/>
            <a:ext cx="4059238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600" b="1" i="1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Клиническая фармакология: учебник для вузов : для студентов мед. вузов / [авт. кол.: В. Г. Кукес, И.Л. Блинков, А.Л. Верткин и др.]; под ред. акад. РАМН, проф. В.Г. Кукеса; науч. ред. А.З. Байчурина . - Изд. 2-е, перераб. и доп. - Москва: ГЭОТАР-Медиа, 1999. - 528 с. </a:t>
            </a:r>
          </a:p>
        </p:txBody>
      </p:sp>
      <p:pic>
        <p:nvPicPr>
          <p:cNvPr id="39945" name="Рисунок 8">
            <a:extLst>
              <a:ext uri="{FF2B5EF4-FFF2-40B4-BE49-F238E27FC236}">
                <a16:creationId xmlns:a16="http://schemas.microsoft.com/office/drawing/2014/main" xmlns="" id="{F065EEAB-C53E-4F61-9415-3F673947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2054225"/>
            <a:ext cx="19939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Рисунок 9">
            <a:extLst>
              <a:ext uri="{FF2B5EF4-FFF2-40B4-BE49-F238E27FC236}">
                <a16:creationId xmlns:a16="http://schemas.microsoft.com/office/drawing/2014/main" xmlns="" id="{85653714-ED46-4993-8610-2DF1523F1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2054225"/>
            <a:ext cx="1960563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DA2032E-DA0B-4F55-A1D7-3120E6FD3ACA}"/>
              </a:ext>
            </a:extLst>
          </p:cNvPr>
          <p:cNvSpPr/>
          <p:nvPr/>
        </p:nvSpPr>
        <p:spPr>
          <a:xfrm>
            <a:off x="2152650" y="1503363"/>
            <a:ext cx="7947025" cy="503237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914400" eaLnBrk="1" hangingPunct="1">
              <a:defRPr/>
            </a:pPr>
            <a:r>
              <a:rPr lang="ru-RU" alt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Первые учебники по клинической фармакологии</a:t>
            </a:r>
            <a:endParaRPr lang="ru-RU" altLang="ru-RU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948" name="Прямоугольник 11">
            <a:extLst>
              <a:ext uri="{FF2B5EF4-FFF2-40B4-BE49-F238E27FC236}">
                <a16:creationId xmlns:a16="http://schemas.microsoft.com/office/drawing/2014/main" xmlns="" id="{8859AF58-C641-4C22-B8F7-3456D11F9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338" y="4930775"/>
            <a:ext cx="41846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i="1">
                <a:solidFill>
                  <a:srgbClr val="00206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Кукес, В,Г.   Клиническая фармакология и фармакотерапия: учеб. для студентов мед. вузов / В.Г. Кукес, А.К. Стародубцев; под общ. ред. В. Г. Кукеса, А. К. Стародубцева. – Москва: ГЭОТАР-МЕД, 2003. – 631 с. </a:t>
            </a:r>
          </a:p>
        </p:txBody>
      </p:sp>
      <p:pic>
        <p:nvPicPr>
          <p:cNvPr id="39949" name="Рисунок 12">
            <a:extLst>
              <a:ext uri="{FF2B5EF4-FFF2-40B4-BE49-F238E27FC236}">
                <a16:creationId xmlns:a16="http://schemas.microsoft.com/office/drawing/2014/main" xmlns="" id="{EA55844A-3441-4271-A430-CE0A97C4C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2292350"/>
            <a:ext cx="222091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Рисунок 2">
            <a:extLst>
              <a:ext uri="{FF2B5EF4-FFF2-40B4-BE49-F238E27FC236}">
                <a16:creationId xmlns:a16="http://schemas.microsoft.com/office/drawing/2014/main" xmlns="" id="{A4EE1D63-C99F-42C2-8223-DC19E55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191A97E-DF0E-47BB-8AAE-560D79523AB9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 defTabSz="914400" eaLnBrk="1" hangingPunct="1">
              <a:defRPr/>
            </a:pP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</a:t>
            </a:r>
            <a:r>
              <a:rPr lang="ru-RU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учная библиотека Академии</a:t>
            </a:r>
            <a:endParaRPr lang="en-US" sz="4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Объект 1">
            <a:extLst>
              <a:ext uri="{FF2B5EF4-FFF2-40B4-BE49-F238E27FC236}">
                <a16:creationId xmlns:a16="http://schemas.microsoft.com/office/drawing/2014/main" xmlns="" id="{398768A6-57AA-466E-98B7-B59A42E7454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511425" y="928688"/>
            <a:ext cx="6259513" cy="5270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altLang="ru-RU" b="1" i="1" dirty="0">
                <a:solidFill>
                  <a:srgbClr val="0070C0"/>
                </a:solidFill>
                <a:latin typeface="+mj-lt"/>
              </a:rPr>
              <a:t>КЛИНИЧЕСКАЯ  ФАРМАКОЛОГИЯ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0AD8144-CEE7-40AC-A03C-173375598527}"/>
              </a:ext>
            </a:extLst>
          </p:cNvPr>
          <p:cNvSpPr/>
          <p:nvPr/>
        </p:nvSpPr>
        <p:spPr>
          <a:xfrm>
            <a:off x="9783763" y="1724025"/>
            <a:ext cx="752475" cy="387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lnSpc>
                <a:spcPct val="115000"/>
              </a:lnSpc>
              <a:defRPr/>
            </a:pPr>
            <a:endParaRPr lang="ru-RU" alt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67CA043-68AA-4D36-B1AB-EDBE494DA03D}"/>
              </a:ext>
            </a:extLst>
          </p:cNvPr>
          <p:cNvSpPr/>
          <p:nvPr/>
        </p:nvSpPr>
        <p:spPr>
          <a:xfrm>
            <a:off x="10369550" y="5294313"/>
            <a:ext cx="1352550" cy="1250950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endParaRPr lang="ru-RU" sz="20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0964" name="Прямоугольник 2">
            <a:extLst>
              <a:ext uri="{FF2B5EF4-FFF2-40B4-BE49-F238E27FC236}">
                <a16:creationId xmlns:a16="http://schemas.microsoft.com/office/drawing/2014/main" xmlns="" id="{CC379B59-57A4-4DFA-9896-939D92D7F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3263" y="1612900"/>
            <a:ext cx="8599487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2000" b="1" i="1">
                <a:solidFill>
                  <a:srgbClr val="002060"/>
                </a:solidFill>
                <a:cs typeface="Times New Roman" panose="02020603050405020304" pitchFamily="18" charset="0"/>
              </a:rPr>
              <a:t>Клиническая фармакология: учебник для студентов учреждений высшего профессионального образования, обучающихся по специальностям "Лечебное дело", "Педиатрия", "Фармация" по дисциплине "Клиническая фармакология" / В.Г. Кукес, Д.А. Сычев, Д.А. Андреев [и др.]; под ред. акад. РАН, профессора В. Г. Кукеса, член-корр. РАН, профессора Д. А. Сычева. - 6-е изд., испр. и доп. - Москва: ГЭОТАР-Медиа, 2018. - 1017 с.</a:t>
            </a:r>
          </a:p>
        </p:txBody>
      </p:sp>
      <p:pic>
        <p:nvPicPr>
          <p:cNvPr id="40965" name="Рисунок 3">
            <a:extLst>
              <a:ext uri="{FF2B5EF4-FFF2-40B4-BE49-F238E27FC236}">
                <a16:creationId xmlns:a16="http://schemas.microsoft.com/office/drawing/2014/main" xmlns="" id="{BF09CE77-3900-4795-AE09-B21720F69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971675"/>
            <a:ext cx="2921000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B000ED7-D3EC-45F3-8CFB-400D01B393F1}"/>
              </a:ext>
            </a:extLst>
          </p:cNvPr>
          <p:cNvSpPr/>
          <p:nvPr/>
        </p:nvSpPr>
        <p:spPr>
          <a:xfrm>
            <a:off x="3917950" y="3981450"/>
            <a:ext cx="7554913" cy="25638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  <a:latin typeface="+mn-lt"/>
              </a:rPr>
              <a:t>Шестое издание учебника исправлено и дополнено новыми сведениями с учетом последних достижений клинической фармакологии. Даны современные представления о фармакокинетических процессах, указаны принципы диагностики, коррекции и профилактики нежелательных лекарственных реакций, раскрыты новые механизмы взаимодействия лекарственных средств (на уровне транспортеров). </a:t>
            </a:r>
          </a:p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  <a:latin typeface="+mn-lt"/>
              </a:rPr>
              <a:t>Клиническая фармакология отдельных групп лекарственных средств рассмотрена с учетом современных представлений о механизме действия, а также с позиций доказательной и персонализированной медицины. Изложена клиническая фармакология новых групп лекарственных средств.</a:t>
            </a:r>
          </a:p>
        </p:txBody>
      </p:sp>
      <p:pic>
        <p:nvPicPr>
          <p:cNvPr id="40967" name="Рисунок 2">
            <a:extLst>
              <a:ext uri="{FF2B5EF4-FFF2-40B4-BE49-F238E27FC236}">
                <a16:creationId xmlns:a16="http://schemas.microsoft.com/office/drawing/2014/main" xmlns="" id="{568E1202-3BB2-4058-AB70-252EBE599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7AD2E51-3C2C-4D82-9B02-A0BEB41FFAB4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 defTabSz="914400" eaLnBrk="1" hangingPunct="1">
              <a:defRPr/>
            </a:pP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</a:t>
            </a:r>
            <a:r>
              <a:rPr lang="ru-RU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учная библиотека Академии</a:t>
            </a:r>
            <a:endParaRPr lang="en-US" sz="4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бъект 1">
            <a:extLst>
              <a:ext uri="{FF2B5EF4-FFF2-40B4-BE49-F238E27FC236}">
                <a16:creationId xmlns:a16="http://schemas.microsoft.com/office/drawing/2014/main" xmlns="" id="{D95B387D-D40C-4E21-A2FA-FA70C9BCF4B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598738" y="1006475"/>
            <a:ext cx="6181725" cy="6064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altLang="ru-RU" b="1" i="1" dirty="0">
                <a:solidFill>
                  <a:srgbClr val="0070C0"/>
                </a:solidFill>
                <a:latin typeface="+mj-lt"/>
              </a:rPr>
              <a:t>КЛИНИЧЕСКАЯ  ФАРМАКОЛОГИЯ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6">
            <a:extLst>
              <a:ext uri="{FF2B5EF4-FFF2-40B4-BE49-F238E27FC236}">
                <a16:creationId xmlns:a16="http://schemas.microsoft.com/office/drawing/2014/main" xmlns="" id="{3045860B-43F6-44D5-B480-FE0060714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622425"/>
            <a:ext cx="3260725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3EFCC6C-083A-4E0C-8636-88EAB4B123BA}"/>
              </a:ext>
            </a:extLst>
          </p:cNvPr>
          <p:cNvSpPr/>
          <p:nvPr/>
        </p:nvSpPr>
        <p:spPr>
          <a:xfrm>
            <a:off x="3757613" y="2019300"/>
            <a:ext cx="7593012" cy="3086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914400" eaLnBrk="1" hangingPunct="1">
              <a:spcBef>
                <a:spcPct val="20000"/>
              </a:spcBef>
              <a:defRPr/>
            </a:pPr>
            <a:r>
              <a:rPr lang="ru-RU" altLang="ru-RU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Академик  АМН СССР  </a:t>
            </a:r>
          </a:p>
          <a:p>
            <a:pPr algn="ctr" defTabSz="914400" eaLnBrk="1" hangingPunct="1">
              <a:spcBef>
                <a:spcPct val="20000"/>
              </a:spcBef>
              <a:defRPr/>
            </a:pPr>
            <a:r>
              <a:rPr lang="ru-RU" alt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Борис Евгеньевич </a:t>
            </a:r>
            <a:r>
              <a:rPr lang="ru-RU" altLang="ru-RU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Вотчал</a:t>
            </a:r>
            <a:r>
              <a:rPr lang="ru-RU" alt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 defTabSz="914400" eaLnBrk="1" hangingPunct="1">
              <a:spcBef>
                <a:spcPct val="20000"/>
              </a:spcBef>
              <a:defRPr/>
            </a:pPr>
            <a:r>
              <a:rPr lang="ru-RU" alt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основоположник отечественной клинической фармакологии             </a:t>
            </a:r>
          </a:p>
          <a:p>
            <a:pPr algn="ctr" defTabSz="914400" eaLnBrk="1" hangingPunct="1">
              <a:spcBef>
                <a:spcPct val="20000"/>
              </a:spcBef>
              <a:defRPr/>
            </a:pPr>
            <a:r>
              <a:rPr lang="ru-RU" alt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1895 - 1971 гг.       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706FDBE-2885-4048-B9BF-CA663342BFE5}"/>
              </a:ext>
            </a:extLst>
          </p:cNvPr>
          <p:cNvSpPr/>
          <p:nvPr/>
        </p:nvSpPr>
        <p:spPr>
          <a:xfrm>
            <a:off x="3903663" y="1289050"/>
            <a:ext cx="6711950" cy="574675"/>
          </a:xfrm>
          <a:prstGeom prst="rect">
            <a:avLst/>
          </a:prstGeom>
        </p:spPr>
        <p:txBody>
          <a:bodyPr wrap="none"/>
          <a:lstStyle/>
          <a:p>
            <a:pPr eaLnBrk="1" fontAlgn="auto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defRPr/>
            </a:pPr>
            <a:r>
              <a:rPr lang="ru-RU" alt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 125 –</a:t>
            </a:r>
            <a:r>
              <a:rPr lang="ru-RU" altLang="ru-RU" sz="32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летию</a:t>
            </a:r>
            <a:r>
              <a:rPr lang="ru-RU" alt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со дня рождения 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80AB15F-2743-4F22-A198-854ECB03DE65}"/>
              </a:ext>
            </a:extLst>
          </p:cNvPr>
          <p:cNvSpPr/>
          <p:nvPr/>
        </p:nvSpPr>
        <p:spPr>
          <a:xfrm>
            <a:off x="3757613" y="4941888"/>
            <a:ext cx="6858000" cy="142557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defRPr/>
            </a:pPr>
            <a:r>
              <a:rPr lang="ru-RU" altLang="ru-RU" sz="2600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«Поменьше лекарств; только те, что необходимо больному». </a:t>
            </a:r>
          </a:p>
          <a:p>
            <a:pPr eaLnBrk="1" fontAlgn="auto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defRPr/>
            </a:pPr>
            <a:r>
              <a:rPr lang="ru-RU" altLang="ru-RU" sz="2600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							Б.Е. </a:t>
            </a:r>
            <a:r>
              <a:rPr lang="ru-RU" altLang="ru-RU" sz="2600" b="1" i="1" dirty="0" err="1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rPr>
              <a:t>Вотчал</a:t>
            </a:r>
            <a:endParaRPr lang="ru-RU" altLang="ru-RU" sz="2600" b="1" i="1" dirty="0">
              <a:solidFill>
                <a:srgbClr val="005D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/>
            </a:endParaRPr>
          </a:p>
        </p:txBody>
      </p:sp>
      <p:pic>
        <p:nvPicPr>
          <p:cNvPr id="7174" name="Рисунок 2">
            <a:extLst>
              <a:ext uri="{FF2B5EF4-FFF2-40B4-BE49-F238E27FC236}">
                <a16:creationId xmlns:a16="http://schemas.microsoft.com/office/drawing/2014/main" xmlns="" id="{5CD215CE-8D9A-4EBE-AF62-F3CCE31CD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E6BD29-7DE9-42A1-A1D3-01193769F940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Вотчал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 Евгеньевич (1895-1971)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A62A18E-4468-4C37-B3AE-52BB4230281E}"/>
              </a:ext>
            </a:extLst>
          </p:cNvPr>
          <p:cNvSpPr/>
          <p:nvPr/>
        </p:nvSpPr>
        <p:spPr>
          <a:xfrm>
            <a:off x="5641975" y="1471613"/>
            <a:ext cx="5321300" cy="132397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D7AB5FD-4A07-4BC0-B916-D86B87CA224A}"/>
              </a:ext>
            </a:extLst>
          </p:cNvPr>
          <p:cNvSpPr/>
          <p:nvPr/>
        </p:nvSpPr>
        <p:spPr>
          <a:xfrm>
            <a:off x="7488238" y="5207000"/>
            <a:ext cx="3048000" cy="1314450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endParaRPr lang="ru-RU" sz="20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633918F-311D-40E8-A5F0-C2CA7E0D9983}"/>
              </a:ext>
            </a:extLst>
          </p:cNvPr>
          <p:cNvSpPr/>
          <p:nvPr/>
        </p:nvSpPr>
        <p:spPr>
          <a:xfrm>
            <a:off x="8586788" y="2687638"/>
            <a:ext cx="3446462" cy="33559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1989" name="Прямоугольник 6">
            <a:extLst>
              <a:ext uri="{FF2B5EF4-FFF2-40B4-BE49-F238E27FC236}">
                <a16:creationId xmlns:a16="http://schemas.microsoft.com/office/drawing/2014/main" xmlns="" id="{68857257-180C-49D1-8F46-3404E87FE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925" y="6181725"/>
            <a:ext cx="1765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buFontTx/>
              <a:buNone/>
            </a:pPr>
            <a:r>
              <a:rPr lang="ru-RU" altLang="ru-RU" sz="16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1990" name="Прямоугольник 2">
            <a:extLst>
              <a:ext uri="{FF2B5EF4-FFF2-40B4-BE49-F238E27FC236}">
                <a16:creationId xmlns:a16="http://schemas.microsoft.com/office/drawing/2014/main" xmlns="" id="{4AF692EC-3185-4A8B-8333-459A5CD25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8" y="5386388"/>
            <a:ext cx="23510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ru-RU" altLang="ru-RU" sz="1800" b="1" i="1">
                <a:solidFill>
                  <a:srgbClr val="002060"/>
                </a:solidFill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F436649-D42A-4345-A0A0-2600712E58C8}"/>
              </a:ext>
            </a:extLst>
          </p:cNvPr>
          <p:cNvSpPr/>
          <p:nvPr/>
        </p:nvSpPr>
        <p:spPr>
          <a:xfrm>
            <a:off x="7769225" y="1790700"/>
            <a:ext cx="30480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DA892BD-7270-498C-8F9F-E61C969F2846}"/>
              </a:ext>
            </a:extLst>
          </p:cNvPr>
          <p:cNvSpPr/>
          <p:nvPr/>
        </p:nvSpPr>
        <p:spPr>
          <a:xfrm>
            <a:off x="3160713" y="1498602"/>
            <a:ext cx="8650287" cy="2163762"/>
          </a:xfrm>
          <a:prstGeom prst="rect">
            <a:avLst/>
          </a:prstGeom>
        </p:spPr>
        <p:txBody>
          <a:bodyPr/>
          <a:lstStyle/>
          <a:p>
            <a:pPr algn="ctr" defTabSz="914400" eaLnBrk="1" hangingPunct="1">
              <a:spcBef>
                <a:spcPct val="20000"/>
              </a:spcBef>
              <a:defRPr/>
            </a:pPr>
            <a:r>
              <a:rPr lang="ru-RU" altLang="ru-RU" sz="3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Доктор медицинских наук, профессор, профессор РАН, член-корреспондент  РАН,</a:t>
            </a:r>
          </a:p>
          <a:p>
            <a:pPr algn="ctr" defTabSz="914400" eaLnBrk="1" hangingPunct="1">
              <a:spcBef>
                <a:spcPct val="20000"/>
              </a:spcBef>
              <a:defRPr/>
            </a:pPr>
            <a:r>
              <a:rPr lang="ru-RU" altLang="ru-RU" sz="3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Ректор РМАНПО</a:t>
            </a:r>
          </a:p>
          <a:p>
            <a:pPr algn="ctr" defTabSz="914400" eaLnBrk="1" hangingPunct="1">
              <a:spcBef>
                <a:spcPct val="20000"/>
              </a:spcBef>
              <a:defRPr/>
            </a:pPr>
            <a:r>
              <a:rPr lang="ru-RU" altLang="ru-RU" sz="3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Дмитрий Алексеевич Сычев</a:t>
            </a:r>
            <a:r>
              <a:rPr lang="ru-RU" altLang="ru-RU" sz="3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 </a:t>
            </a:r>
          </a:p>
          <a:p>
            <a:pPr algn="ctr" defTabSz="914400" eaLnBrk="1" hangingPunct="1">
              <a:spcBef>
                <a:spcPct val="20000"/>
              </a:spcBef>
              <a:defRPr/>
            </a:pPr>
            <a:r>
              <a:rPr lang="ru-RU" altLang="ru-RU" sz="3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        </a:t>
            </a:r>
          </a:p>
        </p:txBody>
      </p:sp>
      <p:pic>
        <p:nvPicPr>
          <p:cNvPr id="41993" name="Рисунок 2">
            <a:extLst>
              <a:ext uri="{FF2B5EF4-FFF2-40B4-BE49-F238E27FC236}">
                <a16:creationId xmlns:a16="http://schemas.microsoft.com/office/drawing/2014/main" xmlns="" id="{B4821EC7-1D1F-4487-A9E0-C31E90CEF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612900"/>
            <a:ext cx="3011487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Прямоугольник 4">
            <a:extLst>
              <a:ext uri="{FF2B5EF4-FFF2-40B4-BE49-F238E27FC236}">
                <a16:creationId xmlns:a16="http://schemas.microsoft.com/office/drawing/2014/main" xmlns="" id="{19872375-F876-41B7-8C19-ED43497C4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188" y="3924300"/>
            <a:ext cx="8247062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ru-RU" altLang="ru-RU" sz="2000" b="1" i="1">
              <a:solidFill>
                <a:srgbClr val="005DA2"/>
              </a:solidFill>
              <a:cs typeface="Times New Roman" panose="02020603050405020304" pitchFamily="18" charset="0"/>
            </a:endParaRPr>
          </a:p>
        </p:txBody>
      </p:sp>
      <p:sp>
        <p:nvSpPr>
          <p:cNvPr id="41995" name="Прямоугольник 13">
            <a:extLst>
              <a:ext uri="{FF2B5EF4-FFF2-40B4-BE49-F238E27FC236}">
                <a16:creationId xmlns:a16="http://schemas.microsoft.com/office/drawing/2014/main" xmlns="" id="{07026AF5-2294-4AA9-8A10-658FC0213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8525" y="3662365"/>
            <a:ext cx="8650288" cy="238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200" i="1" dirty="0">
                <a:solidFill>
                  <a:srgbClr val="002060"/>
                </a:solidFill>
                <a:cs typeface="Times New Roman" panose="02020603050405020304" pitchFamily="18" charset="0"/>
              </a:rPr>
              <a:t>«…</a:t>
            </a:r>
            <a:r>
              <a:rPr lang="ru-RU" altLang="ru-RU" sz="22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В настоящее время в мире наработаны эффективные инструменты выявления полипрагмазии и борьбы с ней,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которые </a:t>
            </a:r>
            <a:r>
              <a:rPr lang="ru-RU" altLang="ru-RU" sz="22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валидилизированы</a:t>
            </a:r>
            <a:r>
              <a:rPr lang="ru-RU" altLang="ru-RU" sz="22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в клинических исследованиях и должны активно внедряться в клиническую практику.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…Центральной фигурой в процессе борьбы с полипрагмазией в медицинской организации становится врач –клинический фармаколог…»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70C0"/>
                </a:solidFill>
                <a:cs typeface="Times New Roman" panose="02020603050405020304" pitchFamily="18" charset="0"/>
              </a:rPr>
              <a:t>Д.А. Сычев. Из предисловия к книге «Полипрагмазия в клинической практике: проблема и решения». – М., 2016.                               </a:t>
            </a:r>
            <a:r>
              <a:rPr lang="ru-RU" altLang="ru-RU" sz="20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i="1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                                                                                </a:t>
            </a:r>
            <a:r>
              <a:rPr lang="ru-RU" altLang="ru-RU" sz="1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 </a:t>
            </a:r>
            <a:endParaRPr lang="ru-RU" altLang="ru-RU" sz="1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41996" name="Рисунок 2">
            <a:extLst>
              <a:ext uri="{FF2B5EF4-FFF2-40B4-BE49-F238E27FC236}">
                <a16:creationId xmlns:a16="http://schemas.microsoft.com/office/drawing/2014/main" xmlns="" id="{FD338BE9-0699-4A8B-8398-6A763087A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EECDA31-CA1E-4EA6-ACE6-B387A92EC5BA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 defTabSz="914400" eaLnBrk="1" hangingPunct="1">
              <a:defRPr/>
            </a:pP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</a:t>
            </a:r>
            <a:r>
              <a:rPr lang="ru-RU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учная библиотека Академии</a:t>
            </a:r>
            <a:endParaRPr lang="en-US" sz="4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бъект 1">
            <a:extLst>
              <a:ext uri="{FF2B5EF4-FFF2-40B4-BE49-F238E27FC236}">
                <a16:creationId xmlns:a16="http://schemas.microsoft.com/office/drawing/2014/main" xmlns="" id="{D12CA272-4DA5-49A1-98D0-19D7653E9A18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606675" y="952500"/>
            <a:ext cx="6173788" cy="6064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altLang="ru-RU" b="1" i="1" dirty="0">
                <a:solidFill>
                  <a:srgbClr val="0070C0"/>
                </a:solidFill>
                <a:latin typeface="+mj-lt"/>
              </a:rPr>
              <a:t>КЛИНИЧЕСКАЯ  ФАРМАКОЛОГИЯ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>
            <a:extLst>
              <a:ext uri="{FF2B5EF4-FFF2-40B4-BE49-F238E27FC236}">
                <a16:creationId xmlns:a16="http://schemas.microsoft.com/office/drawing/2014/main" xmlns="" id="{BA49A88E-E9C3-458F-89D2-9EC82B225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1950" y="2828925"/>
            <a:ext cx="75977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0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Полипрагмазия в клинической практике: проблема и решения  : учебное пособие для врачей / </a:t>
            </a:r>
            <a:r>
              <a:rPr lang="en-US" sz="20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[</a:t>
            </a:r>
            <a:r>
              <a:rPr lang="ru-RU" sz="20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Д. А. Сычев, В.А. </a:t>
            </a:r>
            <a:r>
              <a:rPr lang="ru-RU" sz="2000" b="1" i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Отделенов</a:t>
            </a:r>
            <a:r>
              <a:rPr lang="ru-RU" sz="20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, О.О. </a:t>
            </a:r>
            <a:r>
              <a:rPr lang="ru-RU" sz="2000" b="1" i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Кирилочев</a:t>
            </a:r>
            <a:r>
              <a:rPr lang="ru-RU" sz="20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и др.] ; Д. А. Сычев (ред.);</a:t>
            </a:r>
            <a:r>
              <a:rPr lang="ru-RU" sz="2000" b="1" i="1" dirty="0">
                <a:solidFill>
                  <a:srgbClr val="002060"/>
                </a:solidFill>
                <a:cs typeface="Times New Roman" pitchFamily="18" charset="0"/>
              </a:rPr>
              <a:t> Ассоциация </a:t>
            </a:r>
            <a:r>
              <a:rPr lang="ru-RU" sz="2000" b="1" i="1" dirty="0" err="1">
                <a:solidFill>
                  <a:srgbClr val="002060"/>
                </a:solidFill>
                <a:cs typeface="Times New Roman" pitchFamily="18" charset="0"/>
              </a:rPr>
              <a:t>международ</a:t>
            </a:r>
            <a:r>
              <a:rPr lang="ru-RU" sz="2000" b="1" i="1" dirty="0">
                <a:solidFill>
                  <a:srgbClr val="002060"/>
                </a:solidFill>
                <a:cs typeface="Times New Roman" pitchFamily="18" charset="0"/>
              </a:rPr>
              <a:t>. </a:t>
            </a:r>
            <a:r>
              <a:rPr lang="ru-RU" sz="2000" b="1" i="1" dirty="0" err="1">
                <a:solidFill>
                  <a:srgbClr val="002060"/>
                </a:solidFill>
                <a:cs typeface="Times New Roman" pitchFamily="18" charset="0"/>
              </a:rPr>
              <a:t>ф</a:t>
            </a:r>
            <a:r>
              <a:rPr lang="en-US" sz="2000" b="1" i="1" dirty="0">
                <a:solidFill>
                  <a:srgbClr val="002060"/>
                </a:solidFill>
                <a:cs typeface="Times New Roman" pitchFamily="18" charset="0"/>
              </a:rPr>
              <a:t>a</a:t>
            </a:r>
            <a:r>
              <a:rPr lang="ru-RU" sz="2000" b="1" i="1" dirty="0" err="1">
                <a:solidFill>
                  <a:srgbClr val="002060"/>
                </a:solidFill>
                <a:cs typeface="Times New Roman" pitchFamily="18" charset="0"/>
              </a:rPr>
              <a:t>рмацевт</a:t>
            </a:r>
            <a:r>
              <a:rPr lang="ru-RU" sz="2000" b="1" i="1" dirty="0">
                <a:solidFill>
                  <a:srgbClr val="002060"/>
                </a:solidFill>
                <a:cs typeface="Times New Roman" pitchFamily="18" charset="0"/>
              </a:rPr>
              <a:t>. производителей (</a:t>
            </a:r>
            <a:r>
              <a:rPr lang="en-US" sz="2000" b="1" i="1" dirty="0">
                <a:solidFill>
                  <a:srgbClr val="002060"/>
                </a:solidFill>
                <a:cs typeface="Times New Roman" pitchFamily="18" charset="0"/>
              </a:rPr>
              <a:t>AIPM)</a:t>
            </a:r>
            <a:r>
              <a:rPr lang="ru-RU" sz="20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. - 2-е изд., </a:t>
            </a:r>
            <a:r>
              <a:rPr lang="ru-RU" sz="2000" b="1" i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испр</a:t>
            </a:r>
            <a:r>
              <a:rPr lang="ru-RU" sz="20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. и доп. – СПб.: ЦОП «Профессия», 2018. - 271 с. : ил., табл. </a:t>
            </a:r>
          </a:p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 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Второе  издание учебного пособия дополнено новыми главами: «Падения пациентов пожилого и старческого возраста: вклад лекарственных средств», «Особенности борьбы с полипрагмазией в педиатрической практике».</a:t>
            </a:r>
            <a:endParaRPr lang="ru-RU" sz="20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5059" name="Прямоугольник 2">
            <a:extLst>
              <a:ext uri="{FF2B5EF4-FFF2-40B4-BE49-F238E27FC236}">
                <a16:creationId xmlns:a16="http://schemas.microsoft.com/office/drawing/2014/main" xmlns="" id="{C073A31B-54BF-4651-944F-CB16BF3E4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4379913"/>
            <a:ext cx="5810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1">
              <a:latin typeface="Corbel" panose="020B0503020204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b="1">
              <a:latin typeface="Corbel" panose="020B0503020204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C7CC06D-994B-4514-9F3A-DC6A215EDE9E}"/>
              </a:ext>
            </a:extLst>
          </p:cNvPr>
          <p:cNvSpPr/>
          <p:nvPr/>
        </p:nvSpPr>
        <p:spPr>
          <a:xfrm>
            <a:off x="3124200" y="1257300"/>
            <a:ext cx="8277225" cy="14811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0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Полипрагмазия в клинической практике: проблема и решения: учебное пособие для врачей / </a:t>
            </a:r>
            <a:r>
              <a:rPr lang="en-US" sz="20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[</a:t>
            </a:r>
            <a:r>
              <a:rPr lang="ru-RU" sz="20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Д. А. Сычев, В.А. </a:t>
            </a:r>
            <a:r>
              <a:rPr lang="ru-RU" sz="2000" b="1" i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Отделенов</a:t>
            </a:r>
            <a:r>
              <a:rPr lang="ru-RU" sz="20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, Д.А. Андреев и др.]; Д.А. Сычев (ред.); Ассоциация </a:t>
            </a:r>
            <a:r>
              <a:rPr lang="ru-RU" sz="2000" b="1" i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международ</a:t>
            </a:r>
            <a:r>
              <a:rPr lang="ru-RU" sz="20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. </a:t>
            </a:r>
            <a:r>
              <a:rPr lang="ru-RU" sz="2000" b="1" i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ф</a:t>
            </a:r>
            <a:r>
              <a:rPr lang="en-US" sz="20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a</a:t>
            </a:r>
            <a:r>
              <a:rPr lang="ru-RU" sz="2000" b="1" i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рмацевт</a:t>
            </a:r>
            <a:r>
              <a:rPr lang="ru-RU" sz="20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. производителей (</a:t>
            </a:r>
            <a:r>
              <a:rPr lang="en-US" sz="20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AIPM)</a:t>
            </a:r>
            <a:r>
              <a:rPr lang="ru-RU" sz="20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– СПб. : ЦОП»Профессия», 2016. - 224 с. : табл</a:t>
            </a:r>
            <a:r>
              <a:rPr lang="ru-RU" sz="2000" b="1" i="1" dirty="0">
                <a:latin typeface="+mn-lt"/>
                <a:cs typeface="Times New Roman" pitchFamily="18" charset="0"/>
              </a:rPr>
              <a:t>. </a:t>
            </a:r>
          </a:p>
        </p:txBody>
      </p:sp>
      <p:pic>
        <p:nvPicPr>
          <p:cNvPr id="5" name="Рисунок 4" descr="Изображение выглядит как цепь, часы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D3E2DC28-E060-4184-AFCD-EBD51A726B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400" t="5867" r="9000" b="20533"/>
          <a:stretch/>
        </p:blipFill>
        <p:spPr>
          <a:xfrm rot="16022955">
            <a:off x="-408318" y="1530545"/>
            <a:ext cx="4129452" cy="27266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1200000" lon="21594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A13213B-7B53-4B13-B90E-9A2685211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246" y="2644775"/>
            <a:ext cx="2901272" cy="39974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0E8BFE1-3EE6-4EC8-A04E-65484212FBE1}"/>
              </a:ext>
            </a:extLst>
          </p:cNvPr>
          <p:cNvSpPr txBox="1"/>
          <p:nvPr/>
        </p:nvSpPr>
        <p:spPr>
          <a:xfrm>
            <a:off x="1817688" y="255588"/>
            <a:ext cx="6926262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библиотека Академии</a:t>
            </a:r>
          </a:p>
        </p:txBody>
      </p:sp>
      <p:pic>
        <p:nvPicPr>
          <p:cNvPr id="45064" name="Рисунок 2">
            <a:extLst>
              <a:ext uri="{FF2B5EF4-FFF2-40B4-BE49-F238E27FC236}">
                <a16:creationId xmlns:a16="http://schemas.microsoft.com/office/drawing/2014/main" xmlns="" id="{6F7F64CA-0635-41CB-BCC1-7B9B23042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1">
            <a:extLst>
              <a:ext uri="{FF2B5EF4-FFF2-40B4-BE49-F238E27FC236}">
                <a16:creationId xmlns:a16="http://schemas.microsoft.com/office/drawing/2014/main" xmlns="" id="{AD5735BA-2BE1-499B-99E9-20B5FB74A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585" y="2781300"/>
            <a:ext cx="8583490" cy="36147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defRPr/>
            </a:pPr>
            <a:r>
              <a:rPr lang="ru-RU" altLang="ru-RU" sz="2400" b="1" i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«…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Прежде чем принимать то или иное лекарство,  важно знать об особенностях своих генов не только пациенту, но и врачу, назначающему лечение. Ведь очень часто то, что помогает одному человеку, может нанести вред другому. В наши дни подобный подход к выбору и приему лекарственных препаратов применяется очень редко, только в отношении ограниченного круга лекарств. Мы хотели бы, чтобы в ближайшем будущем тестирование генов пациента стало обычным в работе лечащего врача…».</a:t>
            </a:r>
            <a:endParaRPr lang="ru-RU" altLang="ru-RU" sz="24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  </a:t>
            </a:r>
            <a:r>
              <a:rPr lang="ru-RU" altLang="ru-RU" sz="20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Д.А. Сычев. </a:t>
            </a:r>
            <a:r>
              <a:rPr lang="ru-RU" sz="2000" b="1" dirty="0" smtClean="0">
                <a:solidFill>
                  <a:srgbClr val="0070C0"/>
                </a:solidFill>
              </a:rPr>
              <a:t> Беседа с корреспондентом портала </a:t>
            </a:r>
            <a:r>
              <a:rPr lang="en-US" sz="2000" b="1" dirty="0" smtClean="0">
                <a:solidFill>
                  <a:srgbClr val="0070C0"/>
                </a:solidFill>
              </a:rPr>
              <a:t>Medvestnik.ru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  <a:r>
              <a:rPr lang="ru-RU" altLang="ru-RU" sz="2000" b="1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2018. </a:t>
            </a:r>
            <a:r>
              <a:rPr lang="ru-RU" altLang="ru-RU" b="1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                                                                                 </a:t>
            </a:r>
            <a:endParaRPr lang="ru-RU" altLang="ru-RU" b="1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sz="2000" b="1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sz="2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sz="24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3011" name="Рисунок 3">
            <a:extLst>
              <a:ext uri="{FF2B5EF4-FFF2-40B4-BE49-F238E27FC236}">
                <a16:creationId xmlns:a16="http://schemas.microsoft.com/office/drawing/2014/main" xmlns="" id="{1F8F2DD5-888F-44A2-B4D6-C643159F8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28027"/>
          <a:stretch>
            <a:fillRect/>
          </a:stretch>
        </p:blipFill>
        <p:spPr bwMode="auto">
          <a:xfrm>
            <a:off x="381000" y="2355010"/>
            <a:ext cx="3065585" cy="379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Рисунок 2">
            <a:extLst>
              <a:ext uri="{FF2B5EF4-FFF2-40B4-BE49-F238E27FC236}">
                <a16:creationId xmlns:a16="http://schemas.microsoft.com/office/drawing/2014/main" xmlns="" id="{B43F2A72-F5DB-483B-8EED-FF5984889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68888F-F582-45B6-9FA1-968C84E5A622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 defTabSz="914400" eaLnBrk="1" hangingPunct="1">
              <a:defRPr/>
            </a:pP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</a:t>
            </a:r>
            <a:r>
              <a:rPr lang="ru-RU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учная библиотека Академии</a:t>
            </a:r>
            <a:endParaRPr lang="en-US" sz="4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1">
            <a:extLst>
              <a:ext uri="{FF2B5EF4-FFF2-40B4-BE49-F238E27FC236}">
                <a16:creationId xmlns:a16="http://schemas.microsoft.com/office/drawing/2014/main" xmlns="" id="{1CE297E6-3C25-4CC9-B02E-420706366DE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633663" y="1000125"/>
            <a:ext cx="6146800" cy="48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altLang="ru-RU" b="1" i="1" dirty="0">
                <a:solidFill>
                  <a:srgbClr val="0070C0"/>
                </a:solidFill>
                <a:latin typeface="+mj-lt"/>
              </a:rPr>
              <a:t>КЛИНИЧЕСКАЯ  ФАРМАКОЛОГИЯ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42CA5D0-F356-4E48-9449-F02173F73FFC}"/>
              </a:ext>
            </a:extLst>
          </p:cNvPr>
          <p:cNvSpPr txBox="1"/>
          <p:nvPr/>
        </p:nvSpPr>
        <p:spPr>
          <a:xfrm>
            <a:off x="381000" y="1600200"/>
            <a:ext cx="11104266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+mj-lt"/>
              </a:rPr>
              <a:t>Ректор, заведующий кафедрой клинической фармакологии и терапии РМАНПО</a:t>
            </a: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+mj-lt"/>
              </a:rPr>
              <a:t>							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Сычев Дмитрий Алексеевич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136012B-7690-4637-A0FC-C36F61ADB6CE}"/>
              </a:ext>
            </a:extLst>
          </p:cNvPr>
          <p:cNvSpPr/>
          <p:nvPr/>
        </p:nvSpPr>
        <p:spPr>
          <a:xfrm>
            <a:off x="8796338" y="1724025"/>
            <a:ext cx="1739900" cy="17049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lnSpc>
                <a:spcPct val="115000"/>
              </a:lnSpc>
              <a:defRPr/>
            </a:pPr>
            <a:endParaRPr lang="ru-RU" alt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A4136EE-1233-4891-945D-53A9847FD375}"/>
              </a:ext>
            </a:extLst>
          </p:cNvPr>
          <p:cNvSpPr/>
          <p:nvPr/>
        </p:nvSpPr>
        <p:spPr>
          <a:xfrm>
            <a:off x="3062288" y="4000500"/>
            <a:ext cx="5861050" cy="152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000" b="1" i="1" dirty="0">
                <a:solidFill>
                  <a:srgbClr val="002060"/>
                </a:solidFill>
                <a:latin typeface="+mn-lt"/>
              </a:rPr>
              <a:t>Аттестационные тесты  по специальности «Клиническая фармакология»/ под ред. Д.А. Сычева; ФГБОУ ДПО РМАПО Минздрава России. – Москва: Бионика Медиа, 2016. – 180 с.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F173B30-22A0-4B9D-9A46-9518B7380CD7}"/>
              </a:ext>
            </a:extLst>
          </p:cNvPr>
          <p:cNvSpPr/>
          <p:nvPr/>
        </p:nvSpPr>
        <p:spPr>
          <a:xfrm rot="10800000" flipV="1">
            <a:off x="141288" y="5191125"/>
            <a:ext cx="3197225" cy="12239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231F02E-BC6C-45AA-A2B8-E7833EF476BB}"/>
              </a:ext>
            </a:extLst>
          </p:cNvPr>
          <p:cNvSpPr/>
          <p:nvPr/>
        </p:nvSpPr>
        <p:spPr>
          <a:xfrm>
            <a:off x="657225" y="1639888"/>
            <a:ext cx="8486775" cy="18938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1000" dirty="0">
                <a:solidFill>
                  <a:srgbClr val="000000"/>
                </a:solidFill>
                <a:latin typeface="Courier New" panose="02070309020205020404" pitchFamily="49" charset="0"/>
              </a:rPr>
              <a:t> </a:t>
            </a:r>
            <a:r>
              <a:rPr lang="ru-RU" sz="2000" b="1" i="1" dirty="0">
                <a:solidFill>
                  <a:srgbClr val="002060"/>
                </a:solidFill>
                <a:latin typeface="+mn-lt"/>
              </a:rPr>
              <a:t>Клиническая фармакология жизненно необходимых и важнейших антибактериальных препаратов: метод. пособие для студентов, ординаторов и аспирантов, врачей общей практики / [сост.: В.Г. </a:t>
            </a:r>
            <a:r>
              <a:rPr lang="ru-RU" sz="2000" b="1" i="1" dirty="0" err="1">
                <a:solidFill>
                  <a:srgbClr val="002060"/>
                </a:solidFill>
                <a:latin typeface="+mn-lt"/>
              </a:rPr>
              <a:t>Кукес</a:t>
            </a:r>
            <a:r>
              <a:rPr lang="ru-RU" sz="2000" b="1" i="1" dirty="0">
                <a:solidFill>
                  <a:srgbClr val="002060"/>
                </a:solidFill>
                <a:latin typeface="+mn-lt"/>
              </a:rPr>
              <a:t>, Д.А. Сычев и др.]; ГБОУ ВПО ПММ ун-т им. И.М. Сеченова [и др.]; под ред. </a:t>
            </a:r>
            <a:r>
              <a:rPr lang="ru-RU" sz="2000" b="1" i="1" dirty="0" err="1">
                <a:solidFill>
                  <a:srgbClr val="002060"/>
                </a:solidFill>
                <a:latin typeface="+mn-lt"/>
              </a:rPr>
              <a:t>Кукеса</a:t>
            </a:r>
            <a:r>
              <a:rPr lang="ru-RU" sz="2000" b="1" i="1" dirty="0">
                <a:solidFill>
                  <a:srgbClr val="002060"/>
                </a:solidFill>
                <a:latin typeface="+mn-lt"/>
              </a:rPr>
              <a:t> В. Г. [и др.]. - Москва: АНО Межд. ассоциация </a:t>
            </a:r>
            <a:r>
              <a:rPr lang="ru-RU" sz="2000" b="1" i="1" dirty="0" err="1">
                <a:solidFill>
                  <a:srgbClr val="002060"/>
                </a:solidFill>
                <a:latin typeface="+mn-lt"/>
              </a:rPr>
              <a:t>клинич</a:t>
            </a:r>
            <a:r>
              <a:rPr lang="ru-RU" sz="2000" b="1" i="1" dirty="0">
                <a:solidFill>
                  <a:srgbClr val="002060"/>
                </a:solidFill>
                <a:latin typeface="+mn-lt"/>
              </a:rPr>
              <a:t>. фармакологов и фармацевтов, 2016. - 343 с.</a:t>
            </a:r>
          </a:p>
        </p:txBody>
      </p:sp>
      <p:pic>
        <p:nvPicPr>
          <p:cNvPr id="47110" name="Рисунок 11">
            <a:extLst>
              <a:ext uri="{FF2B5EF4-FFF2-40B4-BE49-F238E27FC236}">
                <a16:creationId xmlns:a16="http://schemas.microsoft.com/office/drawing/2014/main" xmlns="" id="{F7DF2B32-3ACB-4894-B0AD-A9A727D69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3660775"/>
            <a:ext cx="2157413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AF79408-815C-4E16-8F9A-D89188127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14217" r="9167" b="8699"/>
          <a:stretch>
            <a:fillRect/>
          </a:stretch>
        </p:blipFill>
        <p:spPr bwMode="auto">
          <a:xfrm>
            <a:off x="9226550" y="1820863"/>
            <a:ext cx="2322513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Рисунок 2">
            <a:extLst>
              <a:ext uri="{FF2B5EF4-FFF2-40B4-BE49-F238E27FC236}">
                <a16:creationId xmlns:a16="http://schemas.microsoft.com/office/drawing/2014/main" xmlns="" id="{76912F3C-E864-446F-A0E5-82B12DAC6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9B0939A-01ED-4FFA-BE86-E56F5810AE9A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 defTabSz="914400" eaLnBrk="1" hangingPunct="1">
              <a:defRPr/>
            </a:pP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</a:t>
            </a:r>
            <a:r>
              <a:rPr lang="ru-RU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учная библиотека Академии</a:t>
            </a:r>
            <a:endParaRPr lang="en-US" sz="4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бъект 1">
            <a:extLst>
              <a:ext uri="{FF2B5EF4-FFF2-40B4-BE49-F238E27FC236}">
                <a16:creationId xmlns:a16="http://schemas.microsoft.com/office/drawing/2014/main" xmlns="" id="{8BFF6E2A-1D2B-4425-BE40-92F176E811D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568575" y="1066800"/>
            <a:ext cx="6211888" cy="5730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altLang="ru-RU" b="1" i="1" dirty="0">
                <a:solidFill>
                  <a:srgbClr val="0070C0"/>
                </a:solidFill>
                <a:latin typeface="+mj-lt"/>
              </a:rPr>
              <a:t>КЛИНИЧЕСКАЯ  ФАРМАКОЛОГИЯ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3">
            <a:extLst>
              <a:ext uri="{FF2B5EF4-FFF2-40B4-BE49-F238E27FC236}">
                <a16:creationId xmlns:a16="http://schemas.microsoft.com/office/drawing/2014/main" xmlns="" id="{B8E5766F-C011-4BAA-A1C8-9FF24B3E0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047875"/>
            <a:ext cx="2857500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69AD4E7-6543-42C7-9325-60968EB5F830}"/>
              </a:ext>
            </a:extLst>
          </p:cNvPr>
          <p:cNvSpPr/>
          <p:nvPr/>
        </p:nvSpPr>
        <p:spPr>
          <a:xfrm>
            <a:off x="8796338" y="1724025"/>
            <a:ext cx="1739900" cy="17049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lnSpc>
                <a:spcPct val="115000"/>
              </a:lnSpc>
              <a:defRPr/>
            </a:pPr>
            <a:endParaRPr lang="ru-RU" alt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FC33423-F0AF-4DB1-8B77-1F67FCA26A3D}"/>
              </a:ext>
            </a:extLst>
          </p:cNvPr>
          <p:cNvSpPr/>
          <p:nvPr/>
        </p:nvSpPr>
        <p:spPr>
          <a:xfrm>
            <a:off x="2968625" y="3768725"/>
            <a:ext cx="5087938" cy="12239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6C2370C-DFC8-48CD-84F1-27E7A1FE4DB4}"/>
              </a:ext>
            </a:extLst>
          </p:cNvPr>
          <p:cNvSpPr/>
          <p:nvPr/>
        </p:nvSpPr>
        <p:spPr>
          <a:xfrm rot="10800000" flipV="1">
            <a:off x="3659188" y="2047875"/>
            <a:ext cx="7766050" cy="241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Клиническая фармакология в практическом</a:t>
            </a:r>
          </a:p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здравоохранении: учебное пособие / [М.В. Журавлева, В.Г. </a:t>
            </a:r>
            <a:r>
              <a:rPr lang="ru-RU" sz="2400" b="1" i="1" dirty="0" err="1">
                <a:solidFill>
                  <a:srgbClr val="002060"/>
                </a:solidFill>
                <a:latin typeface="+mn-lt"/>
              </a:rPr>
              <a:t>Кукес</a:t>
            </a: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, Д.А. Сычев и др</a:t>
            </a:r>
            <a:r>
              <a:rPr lang="ru-RU" sz="2400" b="1" i="1" dirty="0" smtClean="0">
                <a:solidFill>
                  <a:srgbClr val="002060"/>
                </a:solidFill>
                <a:latin typeface="+mn-lt"/>
              </a:rPr>
              <a:t>.</a:t>
            </a:r>
            <a:r>
              <a:rPr lang="ru-RU" sz="2400" b="1" i="1" dirty="0" smtClean="0">
                <a:solidFill>
                  <a:srgbClr val="002060"/>
                </a:solidFill>
                <a:latin typeface="Calibri"/>
              </a:rPr>
              <a:t>]</a:t>
            </a:r>
            <a:r>
              <a:rPr lang="ru-RU" sz="2400" b="1" i="1" dirty="0" smtClean="0">
                <a:solidFill>
                  <a:srgbClr val="002060"/>
                </a:solidFill>
                <a:latin typeface="+mn-lt"/>
              </a:rPr>
              <a:t>; </a:t>
            </a: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под ред. В.Г. </a:t>
            </a:r>
            <a:r>
              <a:rPr lang="ru-RU" sz="2400" b="1" i="1" dirty="0" err="1">
                <a:solidFill>
                  <a:srgbClr val="002060"/>
                </a:solidFill>
                <a:latin typeface="+mn-lt"/>
              </a:rPr>
              <a:t>Кукеса</a:t>
            </a: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, Г.А. Батищевой, Ю.Н. Чернова и др.] ; ФГБОУ ВО ВГМУ им. Н.Н. Бурденко Минздрава России [и др.]. – Воронеж:  Истоки, 2016. – 297 с.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50E3BA5-8804-4D67-BC90-E1536B3C085E}"/>
              </a:ext>
            </a:extLst>
          </p:cNvPr>
          <p:cNvSpPr/>
          <p:nvPr/>
        </p:nvSpPr>
        <p:spPr>
          <a:xfrm>
            <a:off x="2905125" y="1630363"/>
            <a:ext cx="6861175" cy="19605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1000" dirty="0">
                <a:solidFill>
                  <a:srgbClr val="000000"/>
                </a:solidFill>
                <a:latin typeface="Courier New" panose="02070309020205020404" pitchFamily="49" charset="0"/>
              </a:rPr>
              <a:t> </a:t>
            </a:r>
            <a:endParaRPr lang="ru-RU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9159" name="Рисунок 2">
            <a:extLst>
              <a:ext uri="{FF2B5EF4-FFF2-40B4-BE49-F238E27FC236}">
                <a16:creationId xmlns:a16="http://schemas.microsoft.com/office/drawing/2014/main" xmlns="" id="{58AADF12-2283-4849-BFB5-A62600779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798A78-331D-4152-8C69-C848F66E2AA9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 defTabSz="914400" eaLnBrk="1" hangingPunct="1">
              <a:defRPr/>
            </a:pP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</a:t>
            </a:r>
            <a:r>
              <a:rPr lang="ru-RU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учная библиотека Академии</a:t>
            </a:r>
            <a:endParaRPr lang="en-US" sz="4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ъект 1">
            <a:extLst>
              <a:ext uri="{FF2B5EF4-FFF2-40B4-BE49-F238E27FC236}">
                <a16:creationId xmlns:a16="http://schemas.microsoft.com/office/drawing/2014/main" xmlns="" id="{1F194F9B-F598-4414-8FA3-38DE7FC2F84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589213" y="1093788"/>
            <a:ext cx="6191250" cy="5365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altLang="ru-RU" b="1" i="1" dirty="0">
                <a:solidFill>
                  <a:srgbClr val="0070C0"/>
                </a:solidFill>
                <a:latin typeface="+mj-lt"/>
              </a:rPr>
              <a:t>КЛИНИЧЕСКАЯ  ФАРМАКОЛОГИЯ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98222" y="4381995"/>
            <a:ext cx="7968343" cy="166254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no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В учебном пособии указаны основные виды деятельности и перечень документации при организации службы клинической фармакологии  в практическом здравоохранении. Отдельные разделы посвящены персонализированной медицине и терапевтическому мониторингу.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9E7C65A-F91D-4463-A7E2-28DD2A880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862"/>
            <a:ext cx="12192000" cy="3983038"/>
          </a:xfrm>
          <a:prstGeom prst="rect">
            <a:avLst/>
          </a:prstGeom>
          <a:effectLst>
            <a:outerShdw blurRad="939800" sx="1000" sy="1000" algn="ctr" rotWithShape="0">
              <a:srgbClr val="000000">
                <a:alpha val="70000"/>
              </a:srgbClr>
            </a:outerShdw>
            <a:reflection blurRad="762000" stA="13000" endPos="0" dir="5400000" sy="-100000" algn="bl" rotWithShape="0"/>
            <a:softEdge rad="1104900"/>
          </a:effectLst>
        </p:spPr>
      </p:pic>
      <p:sp>
        <p:nvSpPr>
          <p:cNvPr id="40962" name="Прямоугольник 1">
            <a:extLst>
              <a:ext uri="{FF2B5EF4-FFF2-40B4-BE49-F238E27FC236}">
                <a16:creationId xmlns:a16="http://schemas.microsoft.com/office/drawing/2014/main" xmlns="" id="{287C0B32-B8C6-47E2-969C-2BDD96E7F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1358900"/>
            <a:ext cx="6964362" cy="769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defRPr/>
            </a:pPr>
            <a:endParaRPr lang="ru-RU" alt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sz="2400" b="1" i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A10445-4330-466F-9F96-F469963F7043}"/>
              </a:ext>
            </a:extLst>
          </p:cNvPr>
          <p:cNvSpPr txBox="1"/>
          <p:nvPr/>
        </p:nvSpPr>
        <p:spPr>
          <a:xfrm>
            <a:off x="98322" y="1376363"/>
            <a:ext cx="11906865" cy="522605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2600" b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Созданная трудами </a:t>
            </a:r>
            <a:r>
              <a:rPr lang="ru-RU" sz="2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Бориса Евгеньевича </a:t>
            </a:r>
            <a:r>
              <a:rPr lang="ru-RU" sz="26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Вотчала</a:t>
            </a:r>
            <a:r>
              <a:rPr lang="ru-RU" sz="2600" b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, а также его учениками и последователями, </a:t>
            </a:r>
            <a:r>
              <a:rPr lang="ru-RU" sz="2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клиническая фармакология </a:t>
            </a:r>
            <a:r>
              <a:rPr lang="ru-RU" sz="2600" b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получила свое дальнейшее развитие как самостоятельная дисциплина, связанная с практической медициной.</a:t>
            </a:r>
            <a:r>
              <a:rPr lang="ru-RU" sz="2600" b="1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>
              <a:defRPr/>
            </a:pPr>
            <a:endParaRPr lang="ru-RU" sz="2600" b="1" dirty="0">
              <a:solidFill>
                <a:prstClr val="black"/>
              </a:solidFill>
              <a:latin typeface="+mn-lt"/>
            </a:endParaRPr>
          </a:p>
          <a:p>
            <a:pPr>
              <a:defRPr/>
            </a:pP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Клиническая фармакология </a:t>
            </a:r>
            <a:r>
              <a:rPr lang="ru-RU" sz="2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как прикладная дисциплина динамически развивается. В ней выделились новые направления, такие как </a:t>
            </a:r>
            <a:r>
              <a:rPr lang="ru-RU" sz="2600" b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фармакогенетика</a:t>
            </a:r>
            <a:r>
              <a:rPr lang="ru-RU" sz="2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, полипрагмазия.</a:t>
            </a:r>
          </a:p>
          <a:p>
            <a:pPr>
              <a:defRPr/>
            </a:pPr>
            <a:r>
              <a:rPr lang="ru-RU" sz="2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Полипрагмазия</a:t>
            </a:r>
            <a:r>
              <a:rPr lang="ru-RU" sz="2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–назначение большого количества лекарств –является серьёзной проблемой здравоохранения, так как клинически проявляется снижением эффективности фармакотерапии и развитием  нежелательных побочных реакций. </a:t>
            </a:r>
          </a:p>
        </p:txBody>
      </p:sp>
      <p:pic>
        <p:nvPicPr>
          <p:cNvPr id="50181" name="Рисунок 2">
            <a:extLst>
              <a:ext uri="{FF2B5EF4-FFF2-40B4-BE49-F238E27FC236}">
                <a16:creationId xmlns:a16="http://schemas.microsoft.com/office/drawing/2014/main" xmlns="" id="{6C6D8C0C-35CC-4742-98AB-A05A98E55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C460EA3-B260-4036-B9DB-5C885C825541}"/>
              </a:ext>
            </a:extLst>
          </p:cNvPr>
          <p:cNvSpPr txBox="1"/>
          <p:nvPr/>
        </p:nvSpPr>
        <p:spPr>
          <a:xfrm>
            <a:off x="1817688" y="92075"/>
            <a:ext cx="8332787" cy="779463"/>
          </a:xfrm>
          <a:prstGeom prst="rect">
            <a:avLst/>
          </a:prstGeom>
          <a:noFill/>
        </p:spPr>
        <p:txBody>
          <a:bodyPr/>
          <a:lstStyle/>
          <a:p>
            <a:pPr defTabSz="914400" eaLnBrk="1" hangingPunct="1">
              <a:defRPr/>
            </a:pP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</a:t>
            </a:r>
            <a:r>
              <a:rPr lang="ru-RU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учная библиотека Академии</a:t>
            </a:r>
            <a:endParaRPr lang="en-US" sz="4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бъект 1">
            <a:extLst>
              <a:ext uri="{FF2B5EF4-FFF2-40B4-BE49-F238E27FC236}">
                <a16:creationId xmlns:a16="http://schemas.microsoft.com/office/drawing/2014/main" xmlns="" id="{3443D224-42B0-455A-8F51-252D007DBF58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598736" y="768350"/>
            <a:ext cx="6181725" cy="5397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r>
              <a:rPr lang="ru-RU" altLang="ru-RU" b="1" i="1" dirty="0">
                <a:solidFill>
                  <a:srgbClr val="0070C0"/>
                </a:solidFill>
                <a:latin typeface="+mj-lt"/>
              </a:rPr>
              <a:t>КЛИНИЧЕСКАЯ  ФАРМАКОЛОГИЯ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0848F69-20AF-45F9-8D7B-00B3B1C12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4863" y="4070350"/>
            <a:ext cx="2016125" cy="1219200"/>
          </a:xfrm>
        </p:spPr>
        <p:txBody>
          <a:bodyPr rtlCol="0">
            <a:noAutofit/>
          </a:bodyPr>
          <a:lstStyle/>
          <a:p>
            <a:pPr marL="0" indent="0" algn="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sz="1500" b="1" dirty="0">
                <a:solidFill>
                  <a:srgbClr val="002060"/>
                </a:solidFill>
              </a:rPr>
              <a:t>Контакты</a:t>
            </a:r>
          </a:p>
          <a:p>
            <a:pPr marL="0" indent="0" algn="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book-rmapo@mail.ru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en-US" sz="1500" b="1" dirty="0">
                <a:solidFill>
                  <a:srgbClr val="002060"/>
                </a:solidFill>
              </a:rPr>
              <a:t>+7(495)455-90-92</a:t>
            </a:r>
            <a:endParaRPr lang="ru-RU" sz="15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8E1E32-BDEA-46D2-B6CE-50FBAA282A23}"/>
              </a:ext>
            </a:extLst>
          </p:cNvPr>
          <p:cNvSpPr txBox="1"/>
          <p:nvPr/>
        </p:nvSpPr>
        <p:spPr>
          <a:xfrm>
            <a:off x="2168525" y="3244850"/>
            <a:ext cx="8002588" cy="825500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	</a:t>
            </a: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Благодарю за внимание!</a:t>
            </a:r>
          </a:p>
        </p:txBody>
      </p:sp>
      <p:pic>
        <p:nvPicPr>
          <p:cNvPr id="6" name="Picture 2" descr="C:\Users\subbotinan\Pictures\Материалы презентаций (библиотека)\cropped-Library-Logo-2013-final.gif">
            <a:extLst>
              <a:ext uri="{FF2B5EF4-FFF2-40B4-BE49-F238E27FC236}">
                <a16:creationId xmlns:a16="http://schemas.microsoft.com/office/drawing/2014/main" xmlns="" id="{4ED20962-7A78-4FAF-A2D7-130D5B670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0370" y="454681"/>
            <a:ext cx="4233672" cy="141514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796436A-D95D-478D-9D4F-DD79063F6669}"/>
              </a:ext>
            </a:extLst>
          </p:cNvPr>
          <p:cNvSpPr/>
          <p:nvPr/>
        </p:nvSpPr>
        <p:spPr>
          <a:xfrm>
            <a:off x="1839075" y="2017714"/>
            <a:ext cx="8196263" cy="931964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>
            <a:flatTx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+mn-lt"/>
              </a:rPr>
              <a:t>Ознакомиться и поработать с представленными на выставке изданиями Вы можете в библиотеке.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6B9647-11D8-4F14-ADDF-81B7E4E8BCAC}"/>
              </a:ext>
            </a:extLst>
          </p:cNvPr>
          <p:cNvSpPr txBox="1"/>
          <p:nvPr/>
        </p:nvSpPr>
        <p:spPr>
          <a:xfrm>
            <a:off x="2939845" y="4483100"/>
            <a:ext cx="6321630" cy="728663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Выставку подготовили сотрудники библиотеки</a:t>
            </a:r>
          </a:p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Полина Леонтьевна </a:t>
            </a:r>
            <a:r>
              <a:rPr lang="ru-RU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Балыкова</a:t>
            </a:r>
            <a:r>
              <a:rPr lang="ru-RU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, Вера Николаевна Скворцова.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BBE953A-0CFE-40DC-AAA2-D2CC394550D7}"/>
              </a:ext>
            </a:extLst>
          </p:cNvPr>
          <p:cNvSpPr/>
          <p:nvPr/>
        </p:nvSpPr>
        <p:spPr>
          <a:xfrm>
            <a:off x="4075113" y="1895475"/>
            <a:ext cx="7800975" cy="36385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  <a:t>Борис Евгеньевич  Вотчал – выдающийся врач-терапевт, доктор медицинских наук, профессор, академик АМН СССР (1969), полковник медицинской службы, участник Великой Отечественной войны, в годы Великой Отечественной войны главный терапевт армии, фронта, заслуженный деятель науки РСФСР (1966), кавалер орденов Отечественной войны </a:t>
            </a:r>
            <a:r>
              <a:rPr lang="en-US" sz="2400" b="1" i="1" dirty="0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  <a:t>II</a:t>
            </a:r>
            <a:r>
              <a:rPr lang="ru-RU" sz="2400" b="1" i="1" dirty="0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  <a:t> степени, Красной Звезды, «Знак Почета», награжден многими медалями.</a:t>
            </a:r>
          </a:p>
          <a:p>
            <a:pPr>
              <a:defRPr/>
            </a:pPr>
            <a:endParaRPr lang="ru-RU" sz="2400" b="1" i="1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ru-RU" sz="2200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ru-RU" sz="2200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>
              <a:defRPr/>
            </a:pPr>
            <a:endParaRPr lang="ru-RU" sz="2200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200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dirty="0"/>
          </a:p>
        </p:txBody>
      </p:sp>
      <p:pic>
        <p:nvPicPr>
          <p:cNvPr id="8195" name="Рисунок 5">
            <a:extLst>
              <a:ext uri="{FF2B5EF4-FFF2-40B4-BE49-F238E27FC236}">
                <a16:creationId xmlns:a16="http://schemas.microsoft.com/office/drawing/2014/main" xmlns="" id="{4A6500AC-7EC0-4ED2-A36E-11AC93C0F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6116" r="11545" b="26851"/>
          <a:stretch>
            <a:fillRect/>
          </a:stretch>
        </p:blipFill>
        <p:spPr bwMode="auto">
          <a:xfrm>
            <a:off x="271463" y="1403350"/>
            <a:ext cx="349250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0EF19AC-9BB8-485A-8D53-44329996CAC8}"/>
              </a:ext>
            </a:extLst>
          </p:cNvPr>
          <p:cNvSpPr txBox="1"/>
          <p:nvPr/>
        </p:nvSpPr>
        <p:spPr>
          <a:xfrm rot="10800000" flipV="1">
            <a:off x="755650" y="5719763"/>
            <a:ext cx="2551113" cy="511175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Вотчал Б.Е. 1942 г.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3CF069-6297-414F-AB68-5C86A86DE28F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Вотчал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 Евгеньевич (1895-1971)</a:t>
            </a:r>
          </a:p>
        </p:txBody>
      </p:sp>
      <p:pic>
        <p:nvPicPr>
          <p:cNvPr id="8198" name="Рисунок 2">
            <a:extLst>
              <a:ext uri="{FF2B5EF4-FFF2-40B4-BE49-F238E27FC236}">
                <a16:creationId xmlns:a16="http://schemas.microsoft.com/office/drawing/2014/main" xmlns="" id="{93F2989A-BDD3-4DE1-BCAD-6362E25E1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https://smolbattle.ru/data/attachments/300/300073-95323d097f4d28972bfbec4ba443ad3e.jpg">
            <a:extLst>
              <a:ext uri="{FF2B5EF4-FFF2-40B4-BE49-F238E27FC236}">
                <a16:creationId xmlns:a16="http://schemas.microsoft.com/office/drawing/2014/main" xmlns="" id="{858EAB9A-7A80-483A-B378-8C555D62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0188"/>
            <a:ext cx="12192000" cy="708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C9844E6-5C6A-453A-9D68-17D091FD7D48}"/>
              </a:ext>
            </a:extLst>
          </p:cNvPr>
          <p:cNvSpPr/>
          <p:nvPr/>
        </p:nvSpPr>
        <p:spPr>
          <a:xfrm>
            <a:off x="466725" y="1093789"/>
            <a:ext cx="10900711" cy="4459988"/>
          </a:xfrm>
          <a:prstGeom prst="rect">
            <a:avLst/>
          </a:prstGeom>
          <a:solidFill>
            <a:schemeClr val="bg2"/>
          </a:solidFill>
          <a:ln w="107950" cmpd="dbl">
            <a:noFill/>
          </a:ln>
          <a:effectLst>
            <a:glow rad="76200">
              <a:schemeClr val="bg2">
                <a:alpha val="57000"/>
              </a:schemeClr>
            </a:glow>
            <a:softEdge rad="546100"/>
          </a:effectLst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Борис Евгеньевич родился в </a:t>
            </a:r>
            <a:r>
              <a:rPr lang="ru-RU" sz="2400" b="1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Киеве, в потомственной дворянской семье, преподавателей и  </a:t>
            </a:r>
            <a:r>
              <a:rPr lang="ru-RU" sz="24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ученых. Свободно владел английским, немецким, французским языками. </a:t>
            </a:r>
            <a:r>
              <a:rPr lang="ru-RU" sz="2400" b="1" i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После </a:t>
            </a:r>
            <a:r>
              <a:rPr lang="ru-RU" sz="24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окончания Киевской гимназии  поступил на медицинский </a:t>
            </a:r>
            <a:r>
              <a:rPr lang="ru-RU" sz="2400" b="1" i="1">
                <a:solidFill>
                  <a:srgbClr val="002060"/>
                </a:solidFill>
                <a:latin typeface="+mn-lt"/>
                <a:cs typeface="Times New Roman" pitchFamily="18" charset="0"/>
              </a:rPr>
              <a:t>факультет </a:t>
            </a:r>
            <a:r>
              <a:rPr lang="ru-RU" sz="2400" b="1" i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Киевского </a:t>
            </a:r>
            <a:r>
              <a:rPr lang="ru-RU" sz="24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университета.</a:t>
            </a:r>
          </a:p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                                                                                                                        </a:t>
            </a:r>
          </a:p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 1922 по 1924 гг. Б. Е. Вотчал работал ординатором факультетской терапевтической клиники Киевского университета под руководством профессора  Ф. Г. Яновского.</a:t>
            </a:r>
          </a:p>
          <a:p>
            <a:pPr>
              <a:defRPr/>
            </a:pPr>
            <a:endParaRPr lang="ru-RU" sz="2400" b="1" i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С 1924 по 1927 гг. Борис Евгеньевич по приглашению немецкого пульмонолога </a:t>
            </a:r>
          </a:p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Л. Брауэра работал в Германии в клиниках Л. Брауэра и Х. </a:t>
            </a:r>
            <a:r>
              <a:rPr lang="ru-RU" sz="2400" b="1" i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Шотмоллера</a:t>
            </a:r>
            <a:r>
              <a:rPr lang="ru-RU" sz="24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, где начал свои исследования по пульмонологии и клинической фармакологии.</a:t>
            </a:r>
          </a:p>
          <a:p>
            <a:pPr>
              <a:defRPr/>
            </a:pPr>
            <a:endParaRPr lang="ru-RU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ru-RU" sz="2400" i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Киев, Крещатик (1895)</a:t>
            </a:r>
          </a:p>
          <a:p>
            <a:pPr>
              <a:defRPr/>
            </a:pPr>
            <a:r>
              <a:rPr lang="ru-RU" sz="2400" i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ru-RU" sz="2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xmlns="" id="{281C20FB-B299-484A-B771-44FFCF16A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05415" y="255588"/>
            <a:ext cx="1419860" cy="100232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2">
                <a:alpha val="65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B7AA691-2724-413C-BAC8-9B57314B1C95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Вотчал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 Евгеньевич (1895-1971)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6544A46-D175-4B36-A095-B92758A392F6}"/>
              </a:ext>
            </a:extLst>
          </p:cNvPr>
          <p:cNvSpPr/>
          <p:nvPr/>
        </p:nvSpPr>
        <p:spPr>
          <a:xfrm>
            <a:off x="153988" y="1311275"/>
            <a:ext cx="8828087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ru-RU" sz="2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1267" name="Рисунок 1">
            <a:extLst>
              <a:ext uri="{FF2B5EF4-FFF2-40B4-BE49-F238E27FC236}">
                <a16:creationId xmlns:a16="http://schemas.microsoft.com/office/drawing/2014/main" xmlns="" id="{41D8032D-EA6F-439B-8922-9BE605D01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438" y="1419225"/>
            <a:ext cx="2693987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E0A516-101D-4933-ABB3-EDDEF6CC8C01}"/>
              </a:ext>
            </a:extLst>
          </p:cNvPr>
          <p:cNvSpPr txBox="1"/>
          <p:nvPr/>
        </p:nvSpPr>
        <p:spPr>
          <a:xfrm>
            <a:off x="153988" y="1022350"/>
            <a:ext cx="8934450" cy="2659063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«Мой учитель Феофил Гаврилович Яновский, лучший из врачей, которых я знал, говорил мне: «Чем чаще ты будешь сомневаться в своем диагнозе, тем лучше и для тебя и для больного; но при одном условии — больной не должен подозревать о твоих сомнениях. Больной тебе верит и должен верить, что ты все знаешь».</a:t>
            </a:r>
          </a:p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		</a:t>
            </a:r>
            <a:r>
              <a:rPr lang="ru-RU" sz="2200" b="1" i="1" dirty="0">
                <a:solidFill>
                  <a:srgbClr val="002060"/>
                </a:solidFill>
                <a:latin typeface="+mn-lt"/>
              </a:rPr>
              <a:t>Б.Е. Вотчал. Из доклада на симпозиуме.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009389-2D94-4B87-B5E8-CC5C93D3F41A}"/>
              </a:ext>
            </a:extLst>
          </p:cNvPr>
          <p:cNvSpPr txBox="1"/>
          <p:nvPr/>
        </p:nvSpPr>
        <p:spPr>
          <a:xfrm>
            <a:off x="4721225" y="3762375"/>
            <a:ext cx="4367213" cy="1609725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Вотчал Б.Е. Окончил медицинский факультет  Киевского Императорского университета Св. Владимира в 1918 г.</a:t>
            </a:r>
          </a:p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1922-1924 гг. – ординатор терапевтической клиники университета</a:t>
            </a:r>
          </a:p>
        </p:txBody>
      </p:sp>
      <p:pic>
        <p:nvPicPr>
          <p:cNvPr id="11270" name="Рисунок 8">
            <a:extLst>
              <a:ext uri="{FF2B5EF4-FFF2-40B4-BE49-F238E27FC236}">
                <a16:creationId xmlns:a16="http://schemas.microsoft.com/office/drawing/2014/main" xmlns="" id="{4FDDECDE-D79F-43C0-80D5-A050D2688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" r="7715" b="3529"/>
          <a:stretch>
            <a:fillRect/>
          </a:stretch>
        </p:blipFill>
        <p:spPr bwMode="auto">
          <a:xfrm>
            <a:off x="149225" y="3762375"/>
            <a:ext cx="4357688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8C9D9A-16A3-4746-9695-AB3BFAB9FC71}"/>
              </a:ext>
            </a:extLst>
          </p:cNvPr>
          <p:cNvSpPr txBox="1"/>
          <p:nvPr/>
        </p:nvSpPr>
        <p:spPr>
          <a:xfrm>
            <a:off x="153988" y="6334125"/>
            <a:ext cx="5456237" cy="417513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Императорский университет Св. Владимира. Киев.1918 г.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38995DD-CFA6-4AA9-BBAE-E3129265B600}"/>
              </a:ext>
            </a:extLst>
          </p:cNvPr>
          <p:cNvSpPr txBox="1"/>
          <p:nvPr/>
        </p:nvSpPr>
        <p:spPr>
          <a:xfrm>
            <a:off x="8467725" y="5546725"/>
            <a:ext cx="3570288" cy="9144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Руководитель терапевтической клиники Киевского университета  профессор Яновский Ф.Г. 1926 г.  </a:t>
            </a:r>
          </a:p>
        </p:txBody>
      </p:sp>
      <p:pic>
        <p:nvPicPr>
          <p:cNvPr id="11273" name="Рисунок 2">
            <a:extLst>
              <a:ext uri="{FF2B5EF4-FFF2-40B4-BE49-F238E27FC236}">
                <a16:creationId xmlns:a16="http://schemas.microsoft.com/office/drawing/2014/main" xmlns="" id="{569DE583-A054-40F5-98E7-BB58281EB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1986875-556A-4133-B1DD-5ACE92DF3560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Вотчал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 Евгеньевич (1895-1971)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F391C01-95C7-4F48-AFDF-027CB4C74AE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9000"/>
          </a:blip>
          <a:stretch>
            <a:fillRect/>
          </a:stretch>
        </p:blipFill>
        <p:spPr>
          <a:xfrm>
            <a:off x="219075" y="4289044"/>
            <a:ext cx="5643613" cy="2693137"/>
          </a:xfrm>
          <a:prstGeom prst="rect">
            <a:avLst/>
          </a:prstGeom>
          <a:effectLst>
            <a:softEdge rad="7112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43C4D18-9C4C-4D66-9DF1-8AFD3207C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760" y="4059106"/>
            <a:ext cx="4644215" cy="2798894"/>
          </a:xfrm>
          <a:prstGeom prst="rect">
            <a:avLst/>
          </a:prstGeom>
          <a:ln cap="rnd">
            <a:solidFill>
              <a:schemeClr val="bg1">
                <a:lumMod val="95000"/>
                <a:alpha val="65000"/>
              </a:schemeClr>
            </a:solidFill>
            <a:miter lim="800000"/>
          </a:ln>
          <a:effectLst>
            <a:glow>
              <a:schemeClr val="bg2">
                <a:alpha val="52000"/>
              </a:schemeClr>
            </a:glow>
            <a:softEdge rad="6350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1B03F7A-BBE2-4442-A2C6-88CC1EA5F552}"/>
              </a:ext>
            </a:extLst>
          </p:cNvPr>
          <p:cNvSpPr/>
          <p:nvPr/>
        </p:nvSpPr>
        <p:spPr>
          <a:xfrm>
            <a:off x="219075" y="973138"/>
            <a:ext cx="11322050" cy="32496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2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Практически вся трудовая и научная деятельность Б.Е. </a:t>
            </a:r>
            <a:r>
              <a:rPr lang="ru-RU" sz="2200" b="1" i="1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Вотчала</a:t>
            </a:r>
            <a:r>
              <a:rPr lang="ru-RU" sz="22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связана с </a:t>
            </a:r>
          </a:p>
          <a:p>
            <a:pPr>
              <a:defRPr/>
            </a:pPr>
            <a:r>
              <a:rPr lang="ru-RU" sz="22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Центральным институтом усовершенствования врачей, где он начал работать </a:t>
            </a:r>
          </a:p>
          <a:p>
            <a:pPr>
              <a:defRPr/>
            </a:pPr>
            <a:r>
              <a:rPr lang="ru-RU" sz="22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 1930 года, пройдя путь от ассистента  до заведующего 2-ой кафедрой терапии </a:t>
            </a:r>
          </a:p>
          <a:p>
            <a:pPr>
              <a:defRPr/>
            </a:pPr>
            <a:r>
              <a:rPr lang="ru-RU" sz="22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ЦОЛИУВ, которой заведовал до последних дней своей жизни. </a:t>
            </a:r>
          </a:p>
          <a:p>
            <a:pPr>
              <a:defRPr/>
            </a:pPr>
            <a:endParaRPr lang="ru-RU" sz="2200" b="1" i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ru-RU" sz="2200" b="1" i="1" dirty="0">
                <a:solidFill>
                  <a:srgbClr val="002060"/>
                </a:solidFill>
                <a:latin typeface="+mn-lt"/>
              </a:rPr>
              <a:t>В 1941 году  защищает диссертацию на соискание ученой степени доктора медицинских наук на тему «Периферическое кровообращение, его изменения при некоторых патологических состояниях под влиянием терапевтических агентов, </a:t>
            </a:r>
          </a:p>
          <a:p>
            <a:pPr>
              <a:defRPr/>
            </a:pPr>
            <a:r>
              <a:rPr lang="ru-RU" sz="2200" b="1" i="1" dirty="0">
                <a:solidFill>
                  <a:srgbClr val="002060"/>
                </a:solidFill>
                <a:latin typeface="+mn-lt"/>
              </a:rPr>
              <a:t>а также новые пути его изучения».</a:t>
            </a:r>
          </a:p>
          <a:p>
            <a:pPr>
              <a:defRPr/>
            </a:pPr>
            <a:endParaRPr lang="ru-RU" sz="2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221" name="Прямоугольник 4">
            <a:extLst>
              <a:ext uri="{FF2B5EF4-FFF2-40B4-BE49-F238E27FC236}">
                <a16:creationId xmlns:a16="http://schemas.microsoft.com/office/drawing/2014/main" xmlns="" id="{1AC1A75E-9A9B-42A3-9317-1C4AFA751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4059238"/>
            <a:ext cx="11033125" cy="15525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defRPr/>
            </a:pPr>
            <a:r>
              <a:rPr lang="ru-RU" altLang="ru-RU" sz="2200" b="1" i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Вотчалу</a:t>
            </a:r>
            <a:r>
              <a:rPr lang="ru-RU" altLang="ru-RU" sz="2200" b="1" i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Б.Е. принадлежит более 250 научных работ, ему было выдано 11 авторских свидетельств. Под его руководством было подготовлено и защищено около 60 кандидатских и докторских диссертаций. Борис Евгеньевич вел активную общественно-научную деятельность.</a:t>
            </a:r>
            <a:endParaRPr lang="ru-RU" altLang="ru-RU" sz="2200" dirty="0">
              <a:latin typeface="+mn-lt"/>
            </a:endParaRPr>
          </a:p>
        </p:txBody>
      </p:sp>
      <p:pic>
        <p:nvPicPr>
          <p:cNvPr id="12294" name="Рисунок 2">
            <a:extLst>
              <a:ext uri="{FF2B5EF4-FFF2-40B4-BE49-F238E27FC236}">
                <a16:creationId xmlns:a16="http://schemas.microsoft.com/office/drawing/2014/main" xmlns="" id="{C7CFEDD7-1112-4D19-87F9-61F670F5D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6A3A41-F527-4473-86B8-39A39EDEB08C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Вотчал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 Евгеньевич (1895-1971)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4">
            <a:extLst>
              <a:ext uri="{FF2B5EF4-FFF2-40B4-BE49-F238E27FC236}">
                <a16:creationId xmlns:a16="http://schemas.microsoft.com/office/drawing/2014/main" xmlns="" id="{82C1767C-5C24-48E3-8734-7DE4BC117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451225"/>
            <a:ext cx="6378575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792BC46-536D-43D3-AE77-A0B6205343F4}"/>
              </a:ext>
            </a:extLst>
          </p:cNvPr>
          <p:cNvSpPr/>
          <p:nvPr/>
        </p:nvSpPr>
        <p:spPr>
          <a:xfrm>
            <a:off x="3762375" y="1173163"/>
            <a:ext cx="7600950" cy="23082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Борис Евгеньевич  Вотчал – полковник медицинской службы, участник Великой Отечественной войны, в годы Великой Отечественной войны главный терапевт армии, фронта, кавалер орденов Отечественной войны </a:t>
            </a:r>
            <a:r>
              <a:rPr lang="en-US" sz="2400" b="1" i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II</a:t>
            </a:r>
            <a:r>
              <a:rPr lang="ru-RU" sz="2400" b="1" i="1" dirty="0">
                <a:solidFill>
                  <a:srgbClr val="000066"/>
                </a:solidFill>
                <a:latin typeface="+mn-lt"/>
                <a:cs typeface="Times New Roman" pitchFamily="18" charset="0"/>
              </a:rPr>
              <a:t> степени, Красной Звезды, «Знак Почета», награжден многими медалями.</a:t>
            </a:r>
          </a:p>
          <a:p>
            <a:pPr>
              <a:defRPr/>
            </a:pPr>
            <a:endParaRPr lang="ru-RU" sz="24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2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200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ru-RU" sz="2200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200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200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dirty="0"/>
          </a:p>
        </p:txBody>
      </p:sp>
      <p:pic>
        <p:nvPicPr>
          <p:cNvPr id="13316" name="Рисунок 3">
            <a:extLst>
              <a:ext uri="{FF2B5EF4-FFF2-40B4-BE49-F238E27FC236}">
                <a16:creationId xmlns:a16="http://schemas.microsoft.com/office/drawing/2014/main" xmlns="" id="{9E301408-F502-4181-9D70-19279C044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296988"/>
            <a:ext cx="32385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8">
            <a:extLst>
              <a:ext uri="{FF2B5EF4-FFF2-40B4-BE49-F238E27FC236}">
                <a16:creationId xmlns:a16="http://schemas.microsoft.com/office/drawing/2014/main" xmlns="" id="{1D0C60EC-6315-4FAE-9786-EB8DD2192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5" r="13173"/>
          <a:stretch>
            <a:fillRect/>
          </a:stretch>
        </p:blipFill>
        <p:spPr bwMode="auto">
          <a:xfrm>
            <a:off x="9448800" y="3429000"/>
            <a:ext cx="7207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9">
            <a:extLst>
              <a:ext uri="{FF2B5EF4-FFF2-40B4-BE49-F238E27FC236}">
                <a16:creationId xmlns:a16="http://schemas.microsoft.com/office/drawing/2014/main" xmlns="" id="{20601AE7-0299-4140-B60A-7152C3DEB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0" y="5148263"/>
            <a:ext cx="1414463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Рисунок 10">
            <a:extLst>
              <a:ext uri="{FF2B5EF4-FFF2-40B4-BE49-F238E27FC236}">
                <a16:creationId xmlns:a16="http://schemas.microsoft.com/office/drawing/2014/main" xmlns="" id="{8DCA3DE5-9FD9-4DB9-9435-F9B6E48C7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9" t="5737" r="34193" b="2698"/>
          <a:stretch>
            <a:fillRect/>
          </a:stretch>
        </p:blipFill>
        <p:spPr bwMode="auto">
          <a:xfrm>
            <a:off x="10331450" y="3444875"/>
            <a:ext cx="7207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Рисунок 11">
            <a:extLst>
              <a:ext uri="{FF2B5EF4-FFF2-40B4-BE49-F238E27FC236}">
                <a16:creationId xmlns:a16="http://schemas.microsoft.com/office/drawing/2014/main" xmlns="" id="{794F8495-F59B-4110-87C1-340B3EC8A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 r="22655"/>
          <a:stretch>
            <a:fillRect/>
          </a:stretch>
        </p:blipFill>
        <p:spPr bwMode="auto">
          <a:xfrm>
            <a:off x="11212513" y="3481388"/>
            <a:ext cx="836612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Рисунок 2">
            <a:extLst>
              <a:ext uri="{FF2B5EF4-FFF2-40B4-BE49-F238E27FC236}">
                <a16:creationId xmlns:a16="http://schemas.microsoft.com/office/drawing/2014/main" xmlns="" id="{0780824F-F204-4A73-A295-065E4471F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36FDC0D-057E-448E-B947-318A95D5A827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Вотчал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 Евгеньевич (1895-1971)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6">
            <a:extLst>
              <a:ext uri="{FF2B5EF4-FFF2-40B4-BE49-F238E27FC236}">
                <a16:creationId xmlns:a16="http://schemas.microsoft.com/office/drawing/2014/main" xmlns="" id="{B226E5B7-36B6-49F6-9797-C3CF9C914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1389063"/>
            <a:ext cx="2436813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341136D-FADD-4551-8FDF-0FFE825BCF9F}"/>
              </a:ext>
            </a:extLst>
          </p:cNvPr>
          <p:cNvSpPr/>
          <p:nvPr/>
        </p:nvSpPr>
        <p:spPr>
          <a:xfrm>
            <a:off x="274638" y="990600"/>
            <a:ext cx="7978775" cy="526271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Личное обаяние , искренность и  доброжелательность, высокий профессионализм Бориса Евгеньевича привлекали к нему как пациентов, так и врачей. </a:t>
            </a:r>
          </a:p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Уже своим видом, элегантностью, изысканной простотой  в обращении Вотчал  Б.Е. вызывал у больного безусловное доверие к врачу.  </a:t>
            </a:r>
          </a:p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Он пользовался заслуженным авторитетом и популярностью среди врачебной общественности страны, на его докладах аудитория всегда была переполнена.</a:t>
            </a:r>
          </a:p>
          <a:p>
            <a:pPr>
              <a:defRPr/>
            </a:pPr>
            <a:r>
              <a:rPr lang="ru-RU" sz="2400" b="1" i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Он имел известность в творческих кругах, в числе его пациентов были Б. Л. Пастернак, Ф.Г. Раневская, А. А. Ахматова, Н. А. Заболоцкий, академик Л.Д. Ландау, маршал Г.К. Жуков.</a:t>
            </a:r>
          </a:p>
          <a:p>
            <a:pPr>
              <a:defRPr/>
            </a:pP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364" name="Рисунок 7">
            <a:extLst>
              <a:ext uri="{FF2B5EF4-FFF2-40B4-BE49-F238E27FC236}">
                <a16:creationId xmlns:a16="http://schemas.microsoft.com/office/drawing/2014/main" xmlns="" id="{986AD5B0-D33F-4145-B9A3-1282DAB4C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913" y="1389063"/>
            <a:ext cx="2330450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8">
            <a:extLst>
              <a:ext uri="{FF2B5EF4-FFF2-40B4-BE49-F238E27FC236}">
                <a16:creationId xmlns:a16="http://schemas.microsoft.com/office/drawing/2014/main" xmlns="" id="{EBD25C08-2380-4713-8D3D-8A5A4D63A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38" y="4579938"/>
            <a:ext cx="3460750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Рисунок 2">
            <a:extLst>
              <a:ext uri="{FF2B5EF4-FFF2-40B4-BE49-F238E27FC236}">
                <a16:creationId xmlns:a16="http://schemas.microsoft.com/office/drawing/2014/main" xmlns="" id="{5F2CE885-877B-4107-A57D-0BC29BDF1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255588"/>
            <a:ext cx="14192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ABF9C4E-A8BA-4CA4-B2B5-00382BD1203C}"/>
              </a:ext>
            </a:extLst>
          </p:cNvPr>
          <p:cNvSpPr txBox="1"/>
          <p:nvPr/>
        </p:nvSpPr>
        <p:spPr>
          <a:xfrm>
            <a:off x="1817688" y="255588"/>
            <a:ext cx="8332787" cy="838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Вотчал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 Евгеньевич (1895-1971)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7825</TotalTime>
  <Words>3014</Words>
  <Application>Microsoft Office PowerPoint</Application>
  <PresentationFormat>Широкоэкранный</PresentationFormat>
  <Paragraphs>273</Paragraphs>
  <Slides>36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Cambria</vt:lpstr>
      <vt:lpstr>Corbel</vt:lpstr>
      <vt:lpstr>Courier New</vt:lpstr>
      <vt:lpstr>Segoe UI Web (Cyrillic)</vt:lpstr>
      <vt:lpstr>Tahoma</vt:lpstr>
      <vt:lpstr>Times New Roman</vt:lpstr>
      <vt:lpstr>Wingdings 3</vt:lpstr>
      <vt:lpstr>Тема Office</vt:lpstr>
      <vt:lpstr>      Министерство здравоохранения Российской Федерации Федеральное государственное бюджетное образовательное учреждение дополнительного профессионального образования  «РОССИЙСКАЯ МЕДИЦИНСКАЯ АКАДЕМИЯ НЕПРЕРЫВНОГО ПРОФЕССИОНАЛЬНОГО ОБРАЗОВАНИЯ»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здравоохранения Российской Федерации Федеральное государственное бюджетное образовательное учреждение дополнительного профессионального образования «РОССИЙСКАЯ МЕДИЦИНСКАЯ АКАДЕМИЯ НЕПРЕРЫВНОГО ПРОФЕССИОНАЛЬНОГО ОБРАЗОВАНИЯ»</dc:title>
  <dc:creator>Егор Торбенков</dc:creator>
  <cp:lastModifiedBy>USER</cp:lastModifiedBy>
  <cp:revision>601</cp:revision>
  <dcterms:created xsi:type="dcterms:W3CDTF">2019-03-18T14:13:19Z</dcterms:created>
  <dcterms:modified xsi:type="dcterms:W3CDTF">2020-06-10T12:57:57Z</dcterms:modified>
</cp:coreProperties>
</file>